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sldIdLst>
    <p:sldId id="256" r:id="rId2"/>
    <p:sldId id="282" r:id="rId3"/>
    <p:sldId id="368" r:id="rId4"/>
    <p:sldId id="385" r:id="rId5"/>
    <p:sldId id="369" r:id="rId6"/>
    <p:sldId id="374" r:id="rId7"/>
    <p:sldId id="386" r:id="rId8"/>
    <p:sldId id="392" r:id="rId9"/>
    <p:sldId id="375" r:id="rId10"/>
    <p:sldId id="389" r:id="rId11"/>
    <p:sldId id="387" r:id="rId12"/>
    <p:sldId id="388" r:id="rId13"/>
    <p:sldId id="390" r:id="rId14"/>
    <p:sldId id="391" r:id="rId15"/>
    <p:sldId id="393" r:id="rId16"/>
    <p:sldId id="371" r:id="rId17"/>
    <p:sldId id="394" r:id="rId18"/>
    <p:sldId id="384" r:id="rId19"/>
    <p:sldId id="395" r:id="rId20"/>
    <p:sldId id="396" r:id="rId21"/>
    <p:sldId id="278" r:id="rId22"/>
    <p:sldId id="273" r:id="rId23"/>
    <p:sldId id="274" r:id="rId24"/>
    <p:sldId id="275" r:id="rId25"/>
    <p:sldId id="276"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062"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9.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2020-05-14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fundamental theorem of algebra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fundamental theorem of algebra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The fundamental theorem of algebra</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The fundamental theorem of algebra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The fundamental theorem of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The fundamental theorem of algebra</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The fundamental theorem of algebra</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The fundamental theorem of algebra</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fundamental theorem of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fundamental theorem of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The fundamental theorem of algebra</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0.wav"/><Relationship Id="rId7" Type="http://schemas.openxmlformats.org/officeDocument/2006/relationships/image" Target="../media/image11.wmf"/><Relationship Id="rId2" Type="http://schemas.openxmlformats.org/officeDocument/2006/relationships/tags" Target="../tags/tag8.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Layout" Target="../slideLayouts/slideLayout2.xml"/><Relationship Id="rId4" Type="http://schemas.openxmlformats.org/officeDocument/2006/relationships/audio" Target="../media/media10.wav"/></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5.bin"/><Relationship Id="rId3" Type="http://schemas.microsoft.com/office/2007/relationships/media" Target="../media/media11.wav"/><Relationship Id="rId7" Type="http://schemas.openxmlformats.org/officeDocument/2006/relationships/image" Target="../media/image12.wmf"/><Relationship Id="rId2" Type="http://schemas.openxmlformats.org/officeDocument/2006/relationships/tags" Target="../tags/tag9.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1.wav"/><Relationship Id="rId9" Type="http://schemas.openxmlformats.org/officeDocument/2006/relationships/image" Target="../media/image13.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7.bin"/><Relationship Id="rId3" Type="http://schemas.microsoft.com/office/2007/relationships/media" Target="../media/media12.wav"/><Relationship Id="rId7" Type="http://schemas.openxmlformats.org/officeDocument/2006/relationships/image" Target="../media/image14.wmf"/><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2.wav"/><Relationship Id="rId9" Type="http://schemas.openxmlformats.org/officeDocument/2006/relationships/image" Target="../media/image15.wmf"/></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3.wav"/><Relationship Id="rId7" Type="http://schemas.openxmlformats.org/officeDocument/2006/relationships/image" Target="../media/image16.w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slideLayout" Target="../slideLayouts/slideLayout2.xml"/><Relationship Id="rId4" Type="http://schemas.openxmlformats.org/officeDocument/2006/relationships/audio" Target="../media/media13.wav"/></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0.bin"/><Relationship Id="rId3" Type="http://schemas.microsoft.com/office/2007/relationships/media" Target="../media/media14.wav"/><Relationship Id="rId7" Type="http://schemas.openxmlformats.org/officeDocument/2006/relationships/image" Target="../media/image17.wmf"/><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4.wav"/><Relationship Id="rId9" Type="http://schemas.openxmlformats.org/officeDocument/2006/relationships/image" Target="../media/image18.wmf"/></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5.wav"/><Relationship Id="rId7" Type="http://schemas.openxmlformats.org/officeDocument/2006/relationships/image" Target="../media/image9.wmf"/><Relationship Id="rId2" Type="http://schemas.openxmlformats.org/officeDocument/2006/relationships/tags" Target="../tags/tag13.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slideLayout" Target="../slideLayouts/slideLayout2.xml"/><Relationship Id="rId4" Type="http://schemas.openxmlformats.org/officeDocument/2006/relationships/audio" Target="../media/media15.wav"/></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8.png"/><Relationship Id="rId3" Type="http://schemas.microsoft.com/office/2007/relationships/media" Target="../media/media16.wav"/><Relationship Id="rId7" Type="http://schemas.openxmlformats.org/officeDocument/2006/relationships/image" Target="../media/image19.wmf"/><Relationship Id="rId12" Type="http://schemas.openxmlformats.org/officeDocument/2006/relationships/oleObject" Target="../embeddings/oleObject15.bin"/><Relationship Id="rId2" Type="http://schemas.openxmlformats.org/officeDocument/2006/relationships/tags" Target="../tags/tag14.xml"/><Relationship Id="rId1" Type="http://schemas.openxmlformats.org/officeDocument/2006/relationships/vmlDrawing" Target="../drawings/vmlDrawing9.vml"/><Relationship Id="rId6" Type="http://schemas.openxmlformats.org/officeDocument/2006/relationships/oleObject" Target="../embeddings/oleObject12.bin"/><Relationship Id="rId11" Type="http://schemas.openxmlformats.org/officeDocument/2006/relationships/image" Target="../media/image21.wmf"/><Relationship Id="rId5" Type="http://schemas.openxmlformats.org/officeDocument/2006/relationships/slideLayout" Target="../slideLayouts/slideLayout2.xml"/><Relationship Id="rId10" Type="http://schemas.openxmlformats.org/officeDocument/2006/relationships/oleObject" Target="../embeddings/oleObject14.bin"/><Relationship Id="rId4" Type="http://schemas.openxmlformats.org/officeDocument/2006/relationships/audio" Target="../media/media16.wav"/><Relationship Id="rId9" Type="http://schemas.openxmlformats.org/officeDocument/2006/relationships/image" Target="../media/image20.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24.wmf"/><Relationship Id="rId18" Type="http://schemas.openxmlformats.org/officeDocument/2006/relationships/oleObject" Target="../embeddings/oleObject22.bin"/><Relationship Id="rId3" Type="http://schemas.microsoft.com/office/2007/relationships/media" Target="../media/media17.wav"/><Relationship Id="rId21" Type="http://schemas.openxmlformats.org/officeDocument/2006/relationships/image" Target="../media/image28.wmf"/><Relationship Id="rId7" Type="http://schemas.openxmlformats.org/officeDocument/2006/relationships/image" Target="../media/image9.wmf"/><Relationship Id="rId12" Type="http://schemas.openxmlformats.org/officeDocument/2006/relationships/oleObject" Target="../embeddings/oleObject19.bin"/><Relationship Id="rId17" Type="http://schemas.openxmlformats.org/officeDocument/2006/relationships/image" Target="../media/image26.wmf"/><Relationship Id="rId2" Type="http://schemas.openxmlformats.org/officeDocument/2006/relationships/tags" Target="../tags/tag15.xml"/><Relationship Id="rId16" Type="http://schemas.openxmlformats.org/officeDocument/2006/relationships/oleObject" Target="../embeddings/oleObject21.bin"/><Relationship Id="rId20" Type="http://schemas.openxmlformats.org/officeDocument/2006/relationships/oleObject" Target="../embeddings/oleObject23.bin"/><Relationship Id="rId1" Type="http://schemas.openxmlformats.org/officeDocument/2006/relationships/vmlDrawing" Target="../drawings/vmlDrawing10.vml"/><Relationship Id="rId6" Type="http://schemas.openxmlformats.org/officeDocument/2006/relationships/oleObject" Target="../embeddings/oleObject16.bin"/><Relationship Id="rId11" Type="http://schemas.openxmlformats.org/officeDocument/2006/relationships/image" Target="../media/image23.wmf"/><Relationship Id="rId5" Type="http://schemas.openxmlformats.org/officeDocument/2006/relationships/slideLayout" Target="../slideLayouts/slideLayout2.xml"/><Relationship Id="rId15" Type="http://schemas.openxmlformats.org/officeDocument/2006/relationships/image" Target="../media/image25.wmf"/><Relationship Id="rId10" Type="http://schemas.openxmlformats.org/officeDocument/2006/relationships/oleObject" Target="../embeddings/oleObject18.bin"/><Relationship Id="rId19" Type="http://schemas.openxmlformats.org/officeDocument/2006/relationships/image" Target="../media/image27.wmf"/><Relationship Id="rId4" Type="http://schemas.openxmlformats.org/officeDocument/2006/relationships/audio" Target="../media/media17.wav"/><Relationship Id="rId9" Type="http://schemas.openxmlformats.org/officeDocument/2006/relationships/image" Target="../media/image22.wmf"/><Relationship Id="rId14" Type="http://schemas.openxmlformats.org/officeDocument/2006/relationships/oleObject" Target="../embeddings/oleObject20.bin"/><Relationship Id="rId22"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audio" Target="../media/media20.wav"/><Relationship Id="rId7" Type="http://schemas.openxmlformats.org/officeDocument/2006/relationships/oleObject" Target="../embeddings/oleObject25.bin"/><Relationship Id="rId2" Type="http://schemas.microsoft.com/office/2007/relationships/media" Target="../media/media20.wav"/><Relationship Id="rId1" Type="http://schemas.openxmlformats.org/officeDocument/2006/relationships/vmlDrawing" Target="../drawings/vmlDrawing11.vml"/><Relationship Id="rId6" Type="http://schemas.openxmlformats.org/officeDocument/2006/relationships/image" Target="../media/image29.wmf"/><Relationship Id="rId5" Type="http://schemas.openxmlformats.org/officeDocument/2006/relationships/oleObject" Target="../embeddings/oleObject24.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8.wav"/><Relationship Id="rId7" Type="http://schemas.openxmlformats.org/officeDocument/2006/relationships/image" Target="../media/image9.wmf"/><Relationship Id="rId2" Type="http://schemas.openxmlformats.org/officeDocument/2006/relationships/tags" Target="../tags/tag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8.wav"/></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9.wav"/><Relationship Id="rId7" Type="http://schemas.openxmlformats.org/officeDocument/2006/relationships/image" Target="../media/image10.wmf"/><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4"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1.6.11 </a:t>
            </a:r>
            <a:r>
              <a:rPr lang="en-US" dirty="0" smtClean="0"/>
              <a:t>The </a:t>
            </a:r>
            <a:r>
              <a:rPr lang="en-US" dirty="0" smtClean="0"/>
              <a:t>fundamental</a:t>
            </a:r>
            <a:br>
              <a:rPr lang="en-US" dirty="0" smtClean="0"/>
            </a:br>
            <a:r>
              <a:rPr lang="en-US" dirty="0" smtClean="0"/>
              <a:t>theorem of algebra</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091"/>
    </mc:Choice>
    <mc:Fallback>
      <p:transition spd="slow" advTm="9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Example:</a:t>
            </a:r>
          </a:p>
          <a:p>
            <a:pPr lvl="1"/>
            <a:r>
              <a:rPr lang="en-US" dirty="0"/>
              <a:t>Checking at </a:t>
            </a:r>
            <a:r>
              <a:rPr lang="en-US" i="1" dirty="0">
                <a:latin typeface="Times New Roman" panose="02020603050405020304" pitchFamily="18" charset="0"/>
              </a:rPr>
              <a:t>z </a:t>
            </a:r>
            <a:r>
              <a:rPr lang="en-US" dirty="0">
                <a:latin typeface="Times New Roman" panose="02020603050405020304" pitchFamily="18" charset="0"/>
              </a:rPr>
              <a:t>= </a:t>
            </a:r>
            <a:r>
              <a:rPr lang="en-US" dirty="0" smtClean="0">
                <a:latin typeface="Times New Roman" panose="02020603050405020304" pitchFamily="18" charset="0"/>
              </a:rPr>
              <a:t>2</a:t>
            </a:r>
            <a:endParaRPr lang="en-US" dirty="0"/>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pPr lvl="1"/>
            <a:r>
              <a:rPr lang="en-US" dirty="0" smtClean="0">
                <a:latin typeface="Times New Roman" panose="02020603050405020304" pitchFamily="18" charset="0"/>
              </a:rPr>
              <a:t>The polynomial has a root at </a:t>
            </a:r>
            <a:r>
              <a:rPr lang="en-US" i="1" dirty="0" smtClean="0">
                <a:latin typeface="Times New Roman" panose="02020603050405020304" pitchFamily="18" charset="0"/>
              </a:rPr>
              <a:t>z</a:t>
            </a:r>
            <a:r>
              <a:rPr lang="en-US" dirty="0" smtClean="0">
                <a:latin typeface="Times New Roman" panose="02020603050405020304" pitchFamily="18" charset="0"/>
              </a:rPr>
              <a:t> </a:t>
            </a:r>
            <a:r>
              <a:rPr lang="en-US" dirty="0">
                <a:latin typeface="Times New Roman" panose="02020603050405020304" pitchFamily="18" charset="0"/>
              </a:rPr>
              <a:t>= 2 </a:t>
            </a:r>
            <a:r>
              <a:rPr lang="en-US" dirty="0" smtClean="0">
                <a:latin typeface="Times New Roman" panose="02020603050405020304" pitchFamily="18" charset="0"/>
              </a:rPr>
              <a:t>of at least multiplicity 1</a:t>
            </a:r>
            <a:endParaRPr lang="en-US" dirty="0" smtClean="0">
              <a:latin typeface="Times New Roman" panose="02020603050405020304" pitchFamily="18" charset="0"/>
            </a:endParaRPr>
          </a:p>
        </p:txBody>
      </p:sp>
      <p:sp>
        <p:nvSpPr>
          <p:cNvPr id="2" name="Title 1"/>
          <p:cNvSpPr>
            <a:spLocks noGrp="1"/>
          </p:cNvSpPr>
          <p:nvPr>
            <p:ph type="title"/>
          </p:nvPr>
        </p:nvSpPr>
        <p:spPr/>
        <p:txBody>
          <a:bodyPr/>
          <a:lstStyle/>
          <a:p>
            <a:r>
              <a:rPr lang="en-US" dirty="0"/>
              <a:t>Using polynomial division</a:t>
            </a:r>
            <a:endParaRPr lang="en-CA" i="1" dirty="0"/>
          </a:p>
        </p:txBody>
      </p:sp>
      <p:sp>
        <p:nvSpPr>
          <p:cNvPr id="9" name="Footer Placeholder 8"/>
          <p:cNvSpPr>
            <a:spLocks noGrp="1"/>
          </p:cNvSpPr>
          <p:nvPr>
            <p:ph type="ftr" sz="quarter" idx="11"/>
          </p:nvPr>
        </p:nvSpPr>
        <p:spPr/>
        <p:txBody>
          <a:bodyPr/>
          <a:lstStyle/>
          <a:p>
            <a:r>
              <a:rPr lang="en-CA" smtClean="0"/>
              <a:t>The fundamental theorem of algebra</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2096326062"/>
              </p:ext>
            </p:extLst>
          </p:nvPr>
        </p:nvGraphicFramePr>
        <p:xfrm>
          <a:off x="3647209" y="1981200"/>
          <a:ext cx="3114649" cy="3045114"/>
        </p:xfrm>
        <a:graphic>
          <a:graphicData uri="http://schemas.openxmlformats.org/presentationml/2006/ole">
            <mc:AlternateContent xmlns:mc="http://schemas.openxmlformats.org/markup-compatibility/2006">
              <mc:Choice xmlns:v="urn:schemas-microsoft-com:vml" Requires="v">
                <p:oleObj spid="_x0000_s98313" name="Equation" r:id="rId6" imgW="3111480" imgH="3060360" progId="Equation.DSMT4">
                  <p:embed/>
                </p:oleObj>
              </mc:Choice>
              <mc:Fallback>
                <p:oleObj name="Equation" r:id="rId6" imgW="3111480" imgH="3060360" progId="Equation.DSMT4">
                  <p:embed/>
                  <p:pic>
                    <p:nvPicPr>
                      <p:cNvPr id="0" name=""/>
                      <p:cNvPicPr>
                        <a:picLocks noChangeAspect="1" noChangeArrowheads="1"/>
                      </p:cNvPicPr>
                      <p:nvPr/>
                    </p:nvPicPr>
                    <p:blipFill>
                      <a:blip r:embed="rId7"/>
                      <a:srcRect/>
                      <a:stretch>
                        <a:fillRect/>
                      </a:stretch>
                    </p:blipFill>
                    <p:spPr bwMode="auto">
                      <a:xfrm>
                        <a:off x="3647209" y="1981200"/>
                        <a:ext cx="3114649" cy="3045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Connector 6"/>
          <p:cNvCxnSpPr/>
          <p:nvPr/>
        </p:nvCxnSpPr>
        <p:spPr>
          <a:xfrm>
            <a:off x="4180609" y="3088481"/>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95009" y="3912827"/>
            <a:ext cx="11533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867400" y="4643654"/>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0296338"/>
      </p:ext>
    </p:extLst>
  </p:cSld>
  <p:clrMapOvr>
    <a:masterClrMapping/>
  </p:clrMapOvr>
  <mc:AlternateContent xmlns:mc="http://schemas.openxmlformats.org/markup-compatibility/2006">
    <mc:Choice xmlns:p14="http://schemas.microsoft.com/office/powerpoint/2010/main" Requires="p14">
      <p:transition spd="slow" p14:dur="2000" advTm="21518"/>
    </mc:Choice>
    <mc:Fallback>
      <p:transition spd="slow" advTm="21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Example:</a:t>
            </a:r>
          </a:p>
          <a:p>
            <a:pPr lvl="1"/>
            <a:r>
              <a:rPr lang="en-US" dirty="0" smtClean="0"/>
              <a:t>Checking at</a:t>
            </a:r>
            <a:r>
              <a:rPr lang="en-US" dirty="0" smtClean="0">
                <a:latin typeface="Times New Roman" panose="02020603050405020304" pitchFamily="18" charset="0"/>
              </a:rPr>
              <a:t> </a:t>
            </a:r>
            <a:r>
              <a:rPr lang="en-US" i="1" dirty="0" smtClean="0">
                <a:latin typeface="Times New Roman" panose="02020603050405020304" pitchFamily="18" charset="0"/>
              </a:rPr>
              <a:t>z</a:t>
            </a:r>
            <a:r>
              <a:rPr lang="en-US" dirty="0" smtClean="0">
                <a:latin typeface="Times New Roman" panose="02020603050405020304" pitchFamily="18" charset="0"/>
              </a:rPr>
              <a:t> = 2</a:t>
            </a:r>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pPr lvl="1"/>
            <a:r>
              <a:rPr lang="en-US" dirty="0" smtClean="0">
                <a:latin typeface="Times New Roman" panose="02020603050405020304" pitchFamily="18" charset="0"/>
              </a:rPr>
              <a:t>The polynomial has a root at </a:t>
            </a:r>
            <a:r>
              <a:rPr lang="en-US" i="1" dirty="0" smtClean="0">
                <a:latin typeface="Times New Roman" panose="02020603050405020304" pitchFamily="18" charset="0"/>
              </a:rPr>
              <a:t>z</a:t>
            </a:r>
            <a:r>
              <a:rPr lang="en-US" dirty="0" smtClean="0">
                <a:latin typeface="Times New Roman" panose="02020603050405020304" pitchFamily="18" charset="0"/>
              </a:rPr>
              <a:t> </a:t>
            </a:r>
            <a:r>
              <a:rPr lang="en-US" dirty="0">
                <a:latin typeface="Times New Roman" panose="02020603050405020304" pitchFamily="18" charset="0"/>
              </a:rPr>
              <a:t>= 2 </a:t>
            </a:r>
            <a:r>
              <a:rPr lang="en-US" dirty="0" smtClean="0">
                <a:latin typeface="Times New Roman" panose="02020603050405020304" pitchFamily="18" charset="0"/>
              </a:rPr>
              <a:t>of at least multiplicity 2</a:t>
            </a:r>
            <a:endParaRPr lang="en-US" dirty="0" smtClean="0">
              <a:latin typeface="Times New Roman" panose="02020603050405020304" pitchFamily="18" charset="0"/>
            </a:endParaRPr>
          </a:p>
        </p:txBody>
      </p:sp>
      <p:sp>
        <p:nvSpPr>
          <p:cNvPr id="2" name="Title 1"/>
          <p:cNvSpPr>
            <a:spLocks noGrp="1"/>
          </p:cNvSpPr>
          <p:nvPr>
            <p:ph type="title"/>
          </p:nvPr>
        </p:nvSpPr>
        <p:spPr/>
        <p:txBody>
          <a:bodyPr/>
          <a:lstStyle/>
          <a:p>
            <a:r>
              <a:rPr lang="en-US" dirty="0"/>
              <a:t>Using polynomial division</a:t>
            </a:r>
            <a:endParaRPr lang="en-CA" i="1" dirty="0"/>
          </a:p>
        </p:txBody>
      </p:sp>
      <p:sp>
        <p:nvSpPr>
          <p:cNvPr id="9" name="Footer Placeholder 8"/>
          <p:cNvSpPr>
            <a:spLocks noGrp="1"/>
          </p:cNvSpPr>
          <p:nvPr>
            <p:ph type="ftr" sz="quarter" idx="11"/>
          </p:nvPr>
        </p:nvSpPr>
        <p:spPr/>
        <p:txBody>
          <a:bodyPr/>
          <a:lstStyle/>
          <a:p>
            <a:r>
              <a:rPr lang="en-CA" smtClean="0"/>
              <a:t>The fundamental theorem of algebra</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2722209378"/>
              </p:ext>
            </p:extLst>
          </p:nvPr>
        </p:nvGraphicFramePr>
        <p:xfrm>
          <a:off x="3647209" y="1981200"/>
          <a:ext cx="2351087" cy="3044825"/>
        </p:xfrm>
        <a:graphic>
          <a:graphicData uri="http://schemas.openxmlformats.org/presentationml/2006/ole">
            <mc:AlternateContent xmlns:mc="http://schemas.openxmlformats.org/markup-compatibility/2006">
              <mc:Choice xmlns:v="urn:schemas-microsoft-com:vml" Requires="v">
                <p:oleObj spid="_x0000_s96275" name="Equation" r:id="rId6" imgW="2349360" imgH="3060360" progId="Equation.DSMT4">
                  <p:embed/>
                </p:oleObj>
              </mc:Choice>
              <mc:Fallback>
                <p:oleObj name="Equation" r:id="rId6" imgW="2349360" imgH="3060360" progId="Equation.DSMT4">
                  <p:embed/>
                  <p:pic>
                    <p:nvPicPr>
                      <p:cNvPr id="0" name=""/>
                      <p:cNvPicPr>
                        <a:picLocks noChangeAspect="1" noChangeArrowheads="1"/>
                      </p:cNvPicPr>
                      <p:nvPr/>
                    </p:nvPicPr>
                    <p:blipFill>
                      <a:blip r:embed="rId7"/>
                      <a:srcRect/>
                      <a:stretch>
                        <a:fillRect/>
                      </a:stretch>
                    </p:blipFill>
                    <p:spPr bwMode="auto">
                      <a:xfrm>
                        <a:off x="3647209" y="1981200"/>
                        <a:ext cx="2351087"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Connector 6"/>
          <p:cNvCxnSpPr/>
          <p:nvPr/>
        </p:nvCxnSpPr>
        <p:spPr>
          <a:xfrm>
            <a:off x="4191721" y="3088481"/>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14730" y="3912827"/>
            <a:ext cx="8485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106121" y="4643654"/>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1" name="Object 10"/>
          <p:cNvGraphicFramePr>
            <a:graphicFrameLocks noChangeAspect="1"/>
          </p:cNvGraphicFramePr>
          <p:nvPr>
            <p:extLst>
              <p:ext uri="{D42A27DB-BD31-4B8C-83A1-F6EECF244321}">
                <p14:modId xmlns:p14="http://schemas.microsoft.com/office/powerpoint/2010/main" val="2444958600"/>
              </p:ext>
            </p:extLst>
          </p:nvPr>
        </p:nvGraphicFramePr>
        <p:xfrm>
          <a:off x="658812" y="2679339"/>
          <a:ext cx="2508250" cy="389659"/>
        </p:xfrm>
        <a:graphic>
          <a:graphicData uri="http://schemas.openxmlformats.org/presentationml/2006/ole">
            <mc:AlternateContent xmlns:mc="http://schemas.openxmlformats.org/markup-compatibility/2006">
              <mc:Choice xmlns:v="urn:schemas-microsoft-com:vml" Requires="v">
                <p:oleObj spid="_x0000_s96276" name="Equation" r:id="rId8" imgW="2755800" imgH="431640" progId="Equation.DSMT4">
                  <p:embed/>
                </p:oleObj>
              </mc:Choice>
              <mc:Fallback>
                <p:oleObj name="Equation" r:id="rId8" imgW="2755800" imgH="431640" progId="Equation.DSMT4">
                  <p:embed/>
                  <p:pic>
                    <p:nvPicPr>
                      <p:cNvPr id="0" name="Object 4"/>
                      <p:cNvPicPr>
                        <a:picLocks noChangeAspect="1" noChangeArrowheads="1"/>
                      </p:cNvPicPr>
                      <p:nvPr/>
                    </p:nvPicPr>
                    <p:blipFill>
                      <a:blip r:embed="rId9"/>
                      <a:srcRect/>
                      <a:stretch>
                        <a:fillRect/>
                      </a:stretch>
                    </p:blipFill>
                    <p:spPr bwMode="auto">
                      <a:xfrm>
                        <a:off x="658812" y="2679339"/>
                        <a:ext cx="2508250" cy="38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73631011"/>
      </p:ext>
    </p:extLst>
  </p:cSld>
  <p:clrMapOvr>
    <a:masterClrMapping/>
  </p:clrMapOvr>
  <mc:AlternateContent xmlns:mc="http://schemas.openxmlformats.org/markup-compatibility/2006">
    <mc:Choice xmlns:p14="http://schemas.microsoft.com/office/powerpoint/2010/main" Requires="p14">
      <p:transition spd="slow" p14:dur="2000" advTm="31655"/>
    </mc:Choice>
    <mc:Fallback>
      <p:transition spd="slow" advTm="3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Example:</a:t>
            </a:r>
          </a:p>
          <a:p>
            <a:pPr lvl="1"/>
            <a:r>
              <a:rPr lang="en-US" dirty="0"/>
              <a:t>Checking at</a:t>
            </a:r>
            <a:r>
              <a:rPr lang="en-US" dirty="0">
                <a:latin typeface="Times New Roman" panose="02020603050405020304" pitchFamily="18" charset="0"/>
              </a:rPr>
              <a:t> </a:t>
            </a:r>
            <a:r>
              <a:rPr lang="en-US" i="1" dirty="0">
                <a:latin typeface="Times New Roman" panose="02020603050405020304" pitchFamily="18" charset="0"/>
              </a:rPr>
              <a:t>z</a:t>
            </a:r>
            <a:r>
              <a:rPr lang="en-US" dirty="0">
                <a:latin typeface="Times New Roman" panose="02020603050405020304" pitchFamily="18" charset="0"/>
              </a:rPr>
              <a:t> = 2</a:t>
            </a:r>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pPr lvl="1"/>
            <a:r>
              <a:rPr lang="en-US" dirty="0" smtClean="0">
                <a:latin typeface="Times New Roman" panose="02020603050405020304" pitchFamily="18" charset="0"/>
              </a:rPr>
              <a:t>The polynomial has a root at </a:t>
            </a:r>
            <a:r>
              <a:rPr lang="en-US" i="1" dirty="0" smtClean="0">
                <a:latin typeface="Times New Roman" panose="02020603050405020304" pitchFamily="18" charset="0"/>
              </a:rPr>
              <a:t>z</a:t>
            </a:r>
            <a:r>
              <a:rPr lang="en-US" dirty="0" smtClean="0">
                <a:latin typeface="Times New Roman" panose="02020603050405020304" pitchFamily="18" charset="0"/>
              </a:rPr>
              <a:t> </a:t>
            </a:r>
            <a:r>
              <a:rPr lang="en-US" dirty="0">
                <a:latin typeface="Times New Roman" panose="02020603050405020304" pitchFamily="18" charset="0"/>
              </a:rPr>
              <a:t>= 2 </a:t>
            </a:r>
            <a:r>
              <a:rPr lang="en-US" dirty="0" smtClean="0">
                <a:latin typeface="Times New Roman" panose="02020603050405020304" pitchFamily="18" charset="0"/>
              </a:rPr>
              <a:t>of multiplicity 2</a:t>
            </a:r>
          </a:p>
          <a:p>
            <a:pPr lvl="2"/>
            <a:r>
              <a:rPr lang="en-US" dirty="0">
                <a:latin typeface="Times New Roman" panose="02020603050405020304" pitchFamily="18" charset="0"/>
              </a:rPr>
              <a:t>The polynomial </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+ 2</a:t>
            </a:r>
            <a:r>
              <a:rPr lang="en-US" i="1" dirty="0" smtClean="0">
                <a:latin typeface="Times New Roman" panose="02020603050405020304" pitchFamily="18" charset="0"/>
              </a:rPr>
              <a:t>z</a:t>
            </a:r>
            <a:r>
              <a:rPr lang="en-US" dirty="0" smtClean="0">
                <a:latin typeface="Times New Roman" panose="02020603050405020304" pitchFamily="18" charset="0"/>
              </a:rPr>
              <a:t> – 3 evaluated at </a:t>
            </a:r>
            <a:r>
              <a:rPr lang="en-US" i="1" dirty="0" smtClean="0">
                <a:latin typeface="Times New Roman" panose="02020603050405020304" pitchFamily="18" charset="0"/>
              </a:rPr>
              <a:t>z</a:t>
            </a:r>
            <a:r>
              <a:rPr lang="en-US" dirty="0" smtClean="0">
                <a:latin typeface="Times New Roman" panose="02020603050405020304" pitchFamily="18" charset="0"/>
              </a:rPr>
              <a:t> = 2 is 5</a:t>
            </a:r>
          </a:p>
          <a:p>
            <a:pPr lvl="1"/>
            <a:endParaRPr lang="en-US" dirty="0" smtClean="0">
              <a:latin typeface="Times New Roman" panose="02020603050405020304" pitchFamily="18" charset="0"/>
            </a:endParaRPr>
          </a:p>
        </p:txBody>
      </p:sp>
      <p:sp>
        <p:nvSpPr>
          <p:cNvPr id="2" name="Title 1"/>
          <p:cNvSpPr>
            <a:spLocks noGrp="1"/>
          </p:cNvSpPr>
          <p:nvPr>
            <p:ph type="title"/>
          </p:nvPr>
        </p:nvSpPr>
        <p:spPr/>
        <p:txBody>
          <a:bodyPr/>
          <a:lstStyle/>
          <a:p>
            <a:r>
              <a:rPr lang="en-US" dirty="0"/>
              <a:t>Using polynomial division</a:t>
            </a:r>
            <a:endParaRPr lang="en-CA" i="1" dirty="0"/>
          </a:p>
        </p:txBody>
      </p:sp>
      <p:sp>
        <p:nvSpPr>
          <p:cNvPr id="9" name="Footer Placeholder 8"/>
          <p:cNvSpPr>
            <a:spLocks noGrp="1"/>
          </p:cNvSpPr>
          <p:nvPr>
            <p:ph type="ftr" sz="quarter" idx="11"/>
          </p:nvPr>
        </p:nvSpPr>
        <p:spPr/>
        <p:txBody>
          <a:bodyPr/>
          <a:lstStyle/>
          <a:p>
            <a:r>
              <a:rPr lang="en-CA" smtClean="0"/>
              <a:t>The fundamental theorem of algebra</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1625855351"/>
              </p:ext>
            </p:extLst>
          </p:nvPr>
        </p:nvGraphicFramePr>
        <p:xfrm>
          <a:off x="3647209" y="2025795"/>
          <a:ext cx="1727200" cy="2185987"/>
        </p:xfrm>
        <a:graphic>
          <a:graphicData uri="http://schemas.openxmlformats.org/presentationml/2006/ole">
            <mc:AlternateContent xmlns:mc="http://schemas.openxmlformats.org/markup-compatibility/2006">
              <mc:Choice xmlns:v="urn:schemas-microsoft-com:vml" Requires="v">
                <p:oleObj spid="_x0000_s97300" name="Equation" r:id="rId6" imgW="1726920" imgH="2197080" progId="Equation.DSMT4">
                  <p:embed/>
                </p:oleObj>
              </mc:Choice>
              <mc:Fallback>
                <p:oleObj name="Equation" r:id="rId6" imgW="1726920" imgH="2197080" progId="Equation.DSMT4">
                  <p:embed/>
                  <p:pic>
                    <p:nvPicPr>
                      <p:cNvPr id="0" name=""/>
                      <p:cNvPicPr>
                        <a:picLocks noChangeAspect="1" noChangeArrowheads="1"/>
                      </p:cNvPicPr>
                      <p:nvPr/>
                    </p:nvPicPr>
                    <p:blipFill>
                      <a:blip r:embed="rId7"/>
                      <a:srcRect/>
                      <a:stretch>
                        <a:fillRect/>
                      </a:stretch>
                    </p:blipFill>
                    <p:spPr bwMode="auto">
                      <a:xfrm>
                        <a:off x="3647209" y="2025795"/>
                        <a:ext cx="17272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3" name="Straight Connector 12"/>
          <p:cNvCxnSpPr/>
          <p:nvPr/>
        </p:nvCxnSpPr>
        <p:spPr>
          <a:xfrm>
            <a:off x="4718771" y="3831648"/>
            <a:ext cx="6088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185371" y="3090430"/>
            <a:ext cx="7723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7" name="Object 16"/>
          <p:cNvGraphicFramePr>
            <a:graphicFrameLocks noChangeAspect="1"/>
          </p:cNvGraphicFramePr>
          <p:nvPr>
            <p:extLst>
              <p:ext uri="{D42A27DB-BD31-4B8C-83A1-F6EECF244321}">
                <p14:modId xmlns:p14="http://schemas.microsoft.com/office/powerpoint/2010/main" val="1585162843"/>
              </p:ext>
            </p:extLst>
          </p:nvPr>
        </p:nvGraphicFramePr>
        <p:xfrm>
          <a:off x="649352" y="2668516"/>
          <a:ext cx="2600614" cy="411307"/>
        </p:xfrm>
        <a:graphic>
          <a:graphicData uri="http://schemas.openxmlformats.org/presentationml/2006/ole">
            <mc:AlternateContent xmlns:mc="http://schemas.openxmlformats.org/markup-compatibility/2006">
              <mc:Choice xmlns:v="urn:schemas-microsoft-com:vml" Requires="v">
                <p:oleObj spid="_x0000_s97301" name="Equation" r:id="rId8" imgW="2857320" imgH="457200" progId="Equation.DSMT4">
                  <p:embed/>
                </p:oleObj>
              </mc:Choice>
              <mc:Fallback>
                <p:oleObj name="Equation" r:id="rId8" imgW="2857320" imgH="457200" progId="Equation.DSMT4">
                  <p:embed/>
                  <p:pic>
                    <p:nvPicPr>
                      <p:cNvPr id="0" name="Object 10"/>
                      <p:cNvPicPr>
                        <a:picLocks noChangeAspect="1" noChangeArrowheads="1"/>
                      </p:cNvPicPr>
                      <p:nvPr/>
                    </p:nvPicPr>
                    <p:blipFill>
                      <a:blip r:embed="rId9"/>
                      <a:srcRect/>
                      <a:stretch>
                        <a:fillRect/>
                      </a:stretch>
                    </p:blipFill>
                    <p:spPr bwMode="auto">
                      <a:xfrm>
                        <a:off x="649352" y="2668516"/>
                        <a:ext cx="2600614" cy="41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0" name="Audio 1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56355964"/>
      </p:ext>
    </p:extLst>
  </p:cSld>
  <p:clrMapOvr>
    <a:masterClrMapping/>
  </p:clrMapOvr>
  <mc:AlternateContent xmlns:mc="http://schemas.openxmlformats.org/markup-compatibility/2006">
    <mc:Choice xmlns:p14="http://schemas.microsoft.com/office/powerpoint/2010/main" Requires="p14">
      <p:transition spd="slow" p14:dur="2000" advTm="41918"/>
    </mc:Choice>
    <mc:Fallback>
      <p:transition spd="slow" advTm="41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Example:</a:t>
            </a:r>
          </a:p>
          <a:p>
            <a:pPr lvl="1"/>
            <a:r>
              <a:rPr lang="en-US" dirty="0"/>
              <a:t>Checking at</a:t>
            </a:r>
            <a:r>
              <a:rPr lang="en-US" dirty="0">
                <a:latin typeface="Times New Roman" panose="02020603050405020304" pitchFamily="18" charset="0"/>
              </a:rPr>
              <a:t> </a:t>
            </a:r>
            <a:r>
              <a:rPr lang="en-US" i="1" dirty="0">
                <a:latin typeface="Times New Roman" panose="02020603050405020304" pitchFamily="18" charset="0"/>
              </a:rPr>
              <a:t>z</a:t>
            </a:r>
            <a:r>
              <a:rPr lang="en-US" dirty="0">
                <a:latin typeface="Times New Roman" panose="02020603050405020304" pitchFamily="18" charset="0"/>
              </a:rPr>
              <a:t> = </a:t>
            </a:r>
            <a:r>
              <a:rPr lang="en-US" dirty="0" smtClean="0">
                <a:latin typeface="Times New Roman" panose="02020603050405020304" pitchFamily="18" charset="0"/>
              </a:rPr>
              <a:t>1</a:t>
            </a:r>
            <a:endParaRPr lang="en-US" i="1" dirty="0">
              <a:latin typeface="Times New Roman" panose="02020603050405020304" pitchFamily="18" charset="0"/>
            </a:endParaRPr>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pPr lvl="1"/>
            <a:endParaRPr lang="en-US" dirty="0" smtClean="0">
              <a:latin typeface="Times New Roman" panose="02020603050405020304" pitchFamily="18" charset="0"/>
            </a:endParaRPr>
          </a:p>
          <a:p>
            <a:pPr lvl="1"/>
            <a:r>
              <a:rPr lang="en-US" dirty="0" smtClean="0">
                <a:latin typeface="Times New Roman" panose="02020603050405020304" pitchFamily="18" charset="0"/>
              </a:rPr>
              <a:t>The </a:t>
            </a:r>
            <a:r>
              <a:rPr lang="en-US" dirty="0">
                <a:latin typeface="Times New Roman" panose="02020603050405020304" pitchFamily="18" charset="0"/>
              </a:rPr>
              <a:t>polynomial has a root at </a:t>
            </a:r>
            <a:r>
              <a:rPr lang="en-US" i="1" dirty="0">
                <a:latin typeface="Times New Roman" panose="02020603050405020304" pitchFamily="18" charset="0"/>
              </a:rPr>
              <a:t>z</a:t>
            </a:r>
            <a:r>
              <a:rPr lang="en-US" dirty="0">
                <a:latin typeface="Times New Roman" panose="02020603050405020304" pitchFamily="18" charset="0"/>
              </a:rPr>
              <a:t> = </a:t>
            </a:r>
            <a:r>
              <a:rPr lang="en-US" dirty="0" smtClean="0">
                <a:latin typeface="Times New Roman" panose="02020603050405020304" pitchFamily="18" charset="0"/>
              </a:rPr>
              <a:t>1</a:t>
            </a:r>
            <a:br>
              <a:rPr lang="en-US" dirty="0" smtClean="0">
                <a:latin typeface="Times New Roman" panose="02020603050405020304" pitchFamily="18" charset="0"/>
              </a:rPr>
            </a:br>
            <a:r>
              <a:rPr lang="en-US" dirty="0" smtClean="0">
                <a:latin typeface="Times New Roman" panose="02020603050405020304" pitchFamily="18" charset="0"/>
              </a:rPr>
              <a:t>          of </a:t>
            </a:r>
            <a:r>
              <a:rPr lang="en-US" dirty="0">
                <a:latin typeface="Times New Roman" panose="02020603050405020304" pitchFamily="18" charset="0"/>
              </a:rPr>
              <a:t>at least multiplicity 1</a:t>
            </a:r>
          </a:p>
        </p:txBody>
      </p:sp>
      <p:sp>
        <p:nvSpPr>
          <p:cNvPr id="2" name="Title 1"/>
          <p:cNvSpPr>
            <a:spLocks noGrp="1"/>
          </p:cNvSpPr>
          <p:nvPr>
            <p:ph type="title"/>
          </p:nvPr>
        </p:nvSpPr>
        <p:spPr/>
        <p:txBody>
          <a:bodyPr/>
          <a:lstStyle/>
          <a:p>
            <a:r>
              <a:rPr lang="en-US" dirty="0"/>
              <a:t>Using polynomial division</a:t>
            </a:r>
            <a:endParaRPr lang="en-CA" i="1" dirty="0"/>
          </a:p>
        </p:txBody>
      </p:sp>
      <p:sp>
        <p:nvSpPr>
          <p:cNvPr id="9" name="Footer Placeholder 8"/>
          <p:cNvSpPr>
            <a:spLocks noGrp="1"/>
          </p:cNvSpPr>
          <p:nvPr>
            <p:ph type="ftr" sz="quarter" idx="11"/>
          </p:nvPr>
        </p:nvSpPr>
        <p:spPr/>
        <p:txBody>
          <a:bodyPr/>
          <a:lstStyle/>
          <a:p>
            <a:r>
              <a:rPr lang="en-CA" smtClean="0"/>
              <a:t>The fundamental theorem of algebra</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1860155178"/>
              </p:ext>
            </p:extLst>
          </p:nvPr>
        </p:nvGraphicFramePr>
        <p:xfrm>
          <a:off x="3684234" y="1985963"/>
          <a:ext cx="3063875" cy="3867150"/>
        </p:xfrm>
        <a:graphic>
          <a:graphicData uri="http://schemas.openxmlformats.org/presentationml/2006/ole">
            <mc:AlternateContent xmlns:mc="http://schemas.openxmlformats.org/markup-compatibility/2006">
              <mc:Choice xmlns:v="urn:schemas-microsoft-com:vml" Requires="v">
                <p:oleObj spid="_x0000_s99338" name="Equation" r:id="rId6" imgW="3060360" imgH="3886200" progId="Equation.DSMT4">
                  <p:embed/>
                </p:oleObj>
              </mc:Choice>
              <mc:Fallback>
                <p:oleObj name="Equation" r:id="rId6" imgW="3060360" imgH="3886200" progId="Equation.DSMT4">
                  <p:embed/>
                  <p:pic>
                    <p:nvPicPr>
                      <p:cNvPr id="0" name=""/>
                      <p:cNvPicPr>
                        <a:picLocks noChangeAspect="1" noChangeArrowheads="1"/>
                      </p:cNvPicPr>
                      <p:nvPr/>
                    </p:nvPicPr>
                    <p:blipFill>
                      <a:blip r:embed="rId7"/>
                      <a:srcRect/>
                      <a:stretch>
                        <a:fillRect/>
                      </a:stretch>
                    </p:blipFill>
                    <p:spPr bwMode="auto">
                      <a:xfrm>
                        <a:off x="3684234" y="1985963"/>
                        <a:ext cx="306387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Connector 6"/>
          <p:cNvCxnSpPr/>
          <p:nvPr/>
        </p:nvCxnSpPr>
        <p:spPr>
          <a:xfrm>
            <a:off x="4193389" y="3072246"/>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979634" y="4724400"/>
            <a:ext cx="12590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817834" y="5486400"/>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98634" y="3896591"/>
            <a:ext cx="10148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81516035"/>
      </p:ext>
    </p:extLst>
  </p:cSld>
  <p:clrMapOvr>
    <a:masterClrMapping/>
  </p:clrMapOvr>
  <mc:AlternateContent xmlns:mc="http://schemas.openxmlformats.org/markup-compatibility/2006">
    <mc:Choice xmlns:p14="http://schemas.microsoft.com/office/powerpoint/2010/main" Requires="p14">
      <p:transition spd="slow" p14:dur="2000" advTm="16087"/>
    </mc:Choice>
    <mc:Fallback>
      <p:transition spd="slow" advTm="16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Example:</a:t>
            </a:r>
          </a:p>
          <a:p>
            <a:pPr lvl="1"/>
            <a:r>
              <a:rPr lang="en-US" dirty="0"/>
              <a:t>Checking at</a:t>
            </a:r>
            <a:r>
              <a:rPr lang="en-US" dirty="0">
                <a:latin typeface="Times New Roman" panose="02020603050405020304" pitchFamily="18" charset="0"/>
              </a:rPr>
              <a:t> </a:t>
            </a:r>
            <a:r>
              <a:rPr lang="en-US" i="1" dirty="0">
                <a:latin typeface="Times New Roman" panose="02020603050405020304" pitchFamily="18" charset="0"/>
              </a:rPr>
              <a:t>z</a:t>
            </a:r>
            <a:r>
              <a:rPr lang="en-US" dirty="0">
                <a:latin typeface="Times New Roman" panose="02020603050405020304" pitchFamily="18" charset="0"/>
              </a:rPr>
              <a:t> = 1</a:t>
            </a:r>
            <a:endParaRPr lang="en-US" i="1" dirty="0">
              <a:latin typeface="Times New Roman" panose="02020603050405020304" pitchFamily="18" charset="0"/>
            </a:endParaRPr>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pPr lvl="1"/>
            <a:endParaRPr lang="en-US" dirty="0" smtClean="0">
              <a:latin typeface="Times New Roman" panose="02020603050405020304" pitchFamily="18" charset="0"/>
            </a:endParaRPr>
          </a:p>
          <a:p>
            <a:pPr lvl="1"/>
            <a:r>
              <a:rPr lang="en-US" dirty="0" smtClean="0">
                <a:latin typeface="Times New Roman" panose="02020603050405020304" pitchFamily="18" charset="0"/>
              </a:rPr>
              <a:t>The </a:t>
            </a:r>
            <a:r>
              <a:rPr lang="en-US" dirty="0">
                <a:latin typeface="Times New Roman" panose="02020603050405020304" pitchFamily="18" charset="0"/>
              </a:rPr>
              <a:t>polynomial has a root at </a:t>
            </a:r>
            <a:r>
              <a:rPr lang="en-US" i="1" dirty="0">
                <a:latin typeface="Times New Roman" panose="02020603050405020304" pitchFamily="18" charset="0"/>
              </a:rPr>
              <a:t>z</a:t>
            </a:r>
            <a:r>
              <a:rPr lang="en-US" dirty="0">
                <a:latin typeface="Times New Roman" panose="02020603050405020304" pitchFamily="18" charset="0"/>
              </a:rPr>
              <a:t> = </a:t>
            </a:r>
            <a:r>
              <a:rPr lang="en-US" dirty="0" smtClean="0">
                <a:latin typeface="Times New Roman" panose="02020603050405020304" pitchFamily="18" charset="0"/>
              </a:rPr>
              <a:t>1 </a:t>
            </a:r>
            <a:r>
              <a:rPr lang="en-US" dirty="0">
                <a:latin typeface="Times New Roman" panose="02020603050405020304" pitchFamily="18" charset="0"/>
              </a:rPr>
              <a:t>of </a:t>
            </a:r>
            <a:r>
              <a:rPr lang="en-US" dirty="0" smtClean="0">
                <a:latin typeface="Times New Roman" panose="02020603050405020304" pitchFamily="18" charset="0"/>
              </a:rPr>
              <a:t>multiplicity 1</a:t>
            </a:r>
          </a:p>
          <a:p>
            <a:pPr lvl="2"/>
            <a:r>
              <a:rPr lang="en-US" dirty="0">
                <a:latin typeface="Times New Roman" panose="02020603050405020304" pitchFamily="18" charset="0"/>
              </a:rPr>
              <a:t>The polynomial </a:t>
            </a:r>
            <a:r>
              <a:rPr lang="en-US" i="1" dirty="0" smtClean="0">
                <a:latin typeface="Times New Roman" panose="02020603050405020304" pitchFamily="18" charset="0"/>
              </a:rPr>
              <a:t>z</a:t>
            </a:r>
            <a:r>
              <a:rPr lang="en-US" baseline="30000" dirty="0" smtClean="0">
                <a:latin typeface="Times New Roman" panose="02020603050405020304" pitchFamily="18" charset="0"/>
              </a:rPr>
              <a:t>3</a:t>
            </a:r>
            <a:r>
              <a:rPr lang="en-US" dirty="0" smtClean="0">
                <a:latin typeface="Times New Roman" panose="02020603050405020304" pitchFamily="18" charset="0"/>
              </a:rPr>
              <a:t> – </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8</a:t>
            </a:r>
            <a:r>
              <a:rPr lang="en-US" i="1" dirty="0" smtClean="0">
                <a:latin typeface="Times New Roman" panose="02020603050405020304" pitchFamily="18" charset="0"/>
              </a:rPr>
              <a:t>z</a:t>
            </a:r>
            <a:r>
              <a:rPr lang="en-US" dirty="0" smtClean="0">
                <a:latin typeface="Times New Roman" panose="02020603050405020304" pitchFamily="18" charset="0"/>
              </a:rPr>
              <a:t> + 12 </a:t>
            </a:r>
            <a:r>
              <a:rPr lang="en-US" dirty="0">
                <a:latin typeface="Times New Roman" panose="02020603050405020304" pitchFamily="18" charset="0"/>
              </a:rPr>
              <a:t>evaluated at </a:t>
            </a:r>
            <a:r>
              <a:rPr lang="en-US" i="1" dirty="0">
                <a:latin typeface="Times New Roman" panose="02020603050405020304" pitchFamily="18" charset="0"/>
              </a:rPr>
              <a:t>z</a:t>
            </a:r>
            <a:r>
              <a:rPr lang="en-US" dirty="0">
                <a:latin typeface="Times New Roman" panose="02020603050405020304" pitchFamily="18" charset="0"/>
              </a:rPr>
              <a:t> = </a:t>
            </a:r>
            <a:r>
              <a:rPr lang="en-US" dirty="0" smtClean="0">
                <a:latin typeface="Times New Roman" panose="02020603050405020304" pitchFamily="18" charset="0"/>
              </a:rPr>
              <a:t>1 </a:t>
            </a:r>
            <a:r>
              <a:rPr lang="en-US" dirty="0">
                <a:latin typeface="Times New Roman" panose="02020603050405020304" pitchFamily="18" charset="0"/>
              </a:rPr>
              <a:t>is </a:t>
            </a:r>
            <a:r>
              <a:rPr lang="en-US" dirty="0" smtClean="0">
                <a:latin typeface="Times New Roman" panose="02020603050405020304" pitchFamily="18" charset="0"/>
              </a:rPr>
              <a:t>4</a:t>
            </a:r>
          </a:p>
          <a:p>
            <a:pPr marL="457200" lvl="1" indent="0">
              <a:buNone/>
            </a:pPr>
            <a:endParaRPr lang="en-US" dirty="0">
              <a:latin typeface="Times New Roman" panose="02020603050405020304" pitchFamily="18" charset="0"/>
            </a:endParaRPr>
          </a:p>
        </p:txBody>
      </p:sp>
      <p:sp>
        <p:nvSpPr>
          <p:cNvPr id="2" name="Title 1"/>
          <p:cNvSpPr>
            <a:spLocks noGrp="1"/>
          </p:cNvSpPr>
          <p:nvPr>
            <p:ph type="title"/>
          </p:nvPr>
        </p:nvSpPr>
        <p:spPr/>
        <p:txBody>
          <a:bodyPr/>
          <a:lstStyle/>
          <a:p>
            <a:r>
              <a:rPr lang="en-US" dirty="0"/>
              <a:t>Using polynomial division</a:t>
            </a:r>
            <a:endParaRPr lang="en-CA" i="1" dirty="0"/>
          </a:p>
        </p:txBody>
      </p:sp>
      <p:sp>
        <p:nvSpPr>
          <p:cNvPr id="9" name="Footer Placeholder 8"/>
          <p:cNvSpPr>
            <a:spLocks noGrp="1"/>
          </p:cNvSpPr>
          <p:nvPr>
            <p:ph type="ftr" sz="quarter" idx="11"/>
          </p:nvPr>
        </p:nvSpPr>
        <p:spPr/>
        <p:txBody>
          <a:bodyPr/>
          <a:lstStyle/>
          <a:p>
            <a:r>
              <a:rPr lang="en-CA" smtClean="0"/>
              <a:t>The fundamental theorem of algebra</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2329640372"/>
              </p:ext>
            </p:extLst>
          </p:nvPr>
        </p:nvGraphicFramePr>
        <p:xfrm>
          <a:off x="3684648" y="1981200"/>
          <a:ext cx="2212975" cy="2224088"/>
        </p:xfrm>
        <a:graphic>
          <a:graphicData uri="http://schemas.openxmlformats.org/presentationml/2006/ole">
            <mc:AlternateContent xmlns:mc="http://schemas.openxmlformats.org/markup-compatibility/2006">
              <mc:Choice xmlns:v="urn:schemas-microsoft-com:vml" Requires="v">
                <p:oleObj spid="_x0000_s100369" name="Equation" r:id="rId6" imgW="2209680" imgH="2234880" progId="Equation.DSMT4">
                  <p:embed/>
                </p:oleObj>
              </mc:Choice>
              <mc:Fallback>
                <p:oleObj name="Equation" r:id="rId6" imgW="2209680" imgH="2234880" progId="Equation.DSMT4">
                  <p:embed/>
                  <p:pic>
                    <p:nvPicPr>
                      <p:cNvPr id="0" name=""/>
                      <p:cNvPicPr>
                        <a:picLocks noChangeAspect="1" noChangeArrowheads="1"/>
                      </p:cNvPicPr>
                      <p:nvPr/>
                    </p:nvPicPr>
                    <p:blipFill>
                      <a:blip r:embed="rId7"/>
                      <a:srcRect/>
                      <a:stretch>
                        <a:fillRect/>
                      </a:stretch>
                    </p:blipFill>
                    <p:spPr bwMode="auto">
                      <a:xfrm>
                        <a:off x="3684648" y="1981200"/>
                        <a:ext cx="2212975"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3" name="Straight Connector 12"/>
          <p:cNvCxnSpPr/>
          <p:nvPr/>
        </p:nvCxnSpPr>
        <p:spPr>
          <a:xfrm>
            <a:off x="4908610" y="3810000"/>
            <a:ext cx="96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43147" y="3071091"/>
            <a:ext cx="7654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4" name="Object 13"/>
          <p:cNvGraphicFramePr>
            <a:graphicFrameLocks noChangeAspect="1"/>
          </p:cNvGraphicFramePr>
          <p:nvPr>
            <p:extLst>
              <p:ext uri="{D42A27DB-BD31-4B8C-83A1-F6EECF244321}">
                <p14:modId xmlns:p14="http://schemas.microsoft.com/office/powerpoint/2010/main" val="201584652"/>
              </p:ext>
            </p:extLst>
          </p:nvPr>
        </p:nvGraphicFramePr>
        <p:xfrm>
          <a:off x="433388" y="2679700"/>
          <a:ext cx="2959100" cy="388938"/>
        </p:xfrm>
        <a:graphic>
          <a:graphicData uri="http://schemas.openxmlformats.org/presentationml/2006/ole">
            <mc:AlternateContent xmlns:mc="http://schemas.openxmlformats.org/markup-compatibility/2006">
              <mc:Choice xmlns:v="urn:schemas-microsoft-com:vml" Requires="v">
                <p:oleObj spid="_x0000_s100370" name="Equation" r:id="rId8" imgW="3251160" imgH="431640" progId="Equation.DSMT4">
                  <p:embed/>
                </p:oleObj>
              </mc:Choice>
              <mc:Fallback>
                <p:oleObj name="Equation" r:id="rId8" imgW="3251160" imgH="431640" progId="Equation.DSMT4">
                  <p:embed/>
                  <p:pic>
                    <p:nvPicPr>
                      <p:cNvPr id="0" name="Object 10"/>
                      <p:cNvPicPr>
                        <a:picLocks noChangeAspect="1" noChangeArrowheads="1"/>
                      </p:cNvPicPr>
                      <p:nvPr/>
                    </p:nvPicPr>
                    <p:blipFill>
                      <a:blip r:embed="rId9"/>
                      <a:srcRect/>
                      <a:stretch>
                        <a:fillRect/>
                      </a:stretch>
                    </p:blipFill>
                    <p:spPr bwMode="auto">
                      <a:xfrm>
                        <a:off x="433388" y="2679700"/>
                        <a:ext cx="29591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Audio 1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18452381"/>
      </p:ext>
    </p:extLst>
  </p:cSld>
  <p:clrMapOvr>
    <a:masterClrMapping/>
  </p:clrMapOvr>
  <mc:AlternateContent xmlns:mc="http://schemas.openxmlformats.org/markup-compatibility/2006">
    <mc:Choice xmlns:p14="http://schemas.microsoft.com/office/powerpoint/2010/main" Requires="p14">
      <p:transition spd="slow" p14:dur="2000" advTm="31896"/>
    </mc:Choice>
    <mc:Fallback>
      <p:transition spd="slow" advTm="31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Example:</a:t>
            </a:r>
          </a:p>
          <a:p>
            <a:pPr lvl="1"/>
            <a:r>
              <a:rPr lang="en-US" dirty="0" smtClean="0"/>
              <a:t>Consequently, the polynomial</a:t>
            </a:r>
          </a:p>
          <a:p>
            <a:pPr lvl="1"/>
            <a:endParaRPr lang="en-US" dirty="0"/>
          </a:p>
          <a:p>
            <a:pPr marL="457200" lvl="1" indent="0">
              <a:buNone/>
            </a:pPr>
            <a:r>
              <a:rPr lang="en-US" dirty="0" smtClean="0"/>
              <a:t>      has roots at</a:t>
            </a:r>
          </a:p>
          <a:p>
            <a:pPr lvl="2"/>
            <a:r>
              <a:rPr lang="en-US" i="1" dirty="0" smtClean="0">
                <a:latin typeface="Times New Roman" panose="02020603050405020304" pitchFamily="18" charset="0"/>
              </a:rPr>
              <a:t>z</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2</a:t>
            </a:r>
            <a:r>
              <a:rPr lang="en-US" dirty="0" smtClean="0"/>
              <a:t> with multiplicity 2</a:t>
            </a:r>
            <a:endParaRPr lang="en-US" i="1" dirty="0"/>
          </a:p>
          <a:p>
            <a:pPr lvl="2"/>
            <a:r>
              <a:rPr lang="en-US" i="1" dirty="0">
                <a:latin typeface="Times New Roman" panose="02020603050405020304" pitchFamily="18" charset="0"/>
              </a:rPr>
              <a:t>z</a:t>
            </a:r>
            <a:r>
              <a:rPr lang="en-US" dirty="0">
                <a:latin typeface="Times New Roman" panose="02020603050405020304" pitchFamily="18" charset="0"/>
              </a:rPr>
              <a:t> = </a:t>
            </a:r>
            <a:r>
              <a:rPr lang="en-US" dirty="0" smtClean="0">
                <a:latin typeface="Times New Roman" panose="02020603050405020304" pitchFamily="18" charset="0"/>
              </a:rPr>
              <a:t>1</a:t>
            </a:r>
            <a:r>
              <a:rPr lang="en-US" dirty="0" smtClean="0"/>
              <a:t> with </a:t>
            </a:r>
            <a:r>
              <a:rPr lang="en-US" dirty="0"/>
              <a:t>multiplicity </a:t>
            </a:r>
            <a:r>
              <a:rPr lang="en-US" dirty="0" smtClean="0"/>
              <a:t>1</a:t>
            </a:r>
            <a:endParaRPr lang="en-US" i="1" dirty="0"/>
          </a:p>
          <a:p>
            <a:pPr lvl="2"/>
            <a:endParaRPr lang="en-US" i="1" dirty="0" smtClean="0"/>
          </a:p>
          <a:p>
            <a:pPr lvl="1"/>
            <a:r>
              <a:rPr lang="en-US" dirty="0" smtClean="0"/>
              <a:t>The polynomial does not have a root at </a:t>
            </a:r>
            <a:r>
              <a:rPr lang="en-US" i="1" dirty="0" smtClean="0">
                <a:latin typeface="Times New Roman" panose="02020603050405020304" pitchFamily="18" charset="0"/>
              </a:rPr>
              <a:t>z</a:t>
            </a:r>
            <a:r>
              <a:rPr lang="en-US" dirty="0" smtClean="0">
                <a:latin typeface="Times New Roman" panose="02020603050405020304" pitchFamily="18" charset="0"/>
              </a:rPr>
              <a:t> = 3</a:t>
            </a:r>
            <a:endParaRPr lang="en-US" dirty="0">
              <a:latin typeface="Times New Roman" panose="02020603050405020304" pitchFamily="18" charset="0"/>
            </a:endParaRPr>
          </a:p>
        </p:txBody>
      </p:sp>
      <p:sp>
        <p:nvSpPr>
          <p:cNvPr id="2" name="Title 1"/>
          <p:cNvSpPr>
            <a:spLocks noGrp="1"/>
          </p:cNvSpPr>
          <p:nvPr>
            <p:ph type="title"/>
          </p:nvPr>
        </p:nvSpPr>
        <p:spPr/>
        <p:txBody>
          <a:bodyPr/>
          <a:lstStyle/>
          <a:p>
            <a:r>
              <a:rPr lang="en-US" dirty="0"/>
              <a:t>Using polynomial division</a:t>
            </a:r>
            <a:endParaRPr lang="en-CA" i="1" dirty="0"/>
          </a:p>
        </p:txBody>
      </p:sp>
      <p:sp>
        <p:nvSpPr>
          <p:cNvPr id="9" name="Footer Placeholder 8"/>
          <p:cNvSpPr>
            <a:spLocks noGrp="1"/>
          </p:cNvSpPr>
          <p:nvPr>
            <p:ph type="ftr" sz="quarter" idx="11"/>
          </p:nvPr>
        </p:nvSpPr>
        <p:spPr/>
        <p:txBody>
          <a:bodyPr/>
          <a:lstStyle/>
          <a:p>
            <a:r>
              <a:rPr lang="en-CA" smtClean="0"/>
              <a:t>The fundamental theorem of algebra</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3379158968"/>
              </p:ext>
            </p:extLst>
          </p:nvPr>
        </p:nvGraphicFramePr>
        <p:xfrm>
          <a:off x="3276600" y="2441575"/>
          <a:ext cx="3267075" cy="377825"/>
        </p:xfrm>
        <a:graphic>
          <a:graphicData uri="http://schemas.openxmlformats.org/presentationml/2006/ole">
            <mc:AlternateContent xmlns:mc="http://schemas.openxmlformats.org/markup-compatibility/2006">
              <mc:Choice xmlns:v="urn:schemas-microsoft-com:vml" Requires="v">
                <p:oleObj spid="_x0000_s102408" name="Equation" r:id="rId6" imgW="3263760" imgH="380880" progId="Equation.DSMT4">
                  <p:embed/>
                </p:oleObj>
              </mc:Choice>
              <mc:Fallback>
                <p:oleObj name="Equation" r:id="rId6" imgW="3263760" imgH="380880" progId="Equation.DSMT4">
                  <p:embed/>
                  <p:pic>
                    <p:nvPicPr>
                      <p:cNvPr id="0" name=""/>
                      <p:cNvPicPr>
                        <a:picLocks noChangeAspect="1" noChangeArrowheads="1"/>
                      </p:cNvPicPr>
                      <p:nvPr/>
                    </p:nvPicPr>
                    <p:blipFill>
                      <a:blip r:embed="rId7"/>
                      <a:srcRect/>
                      <a:stretch>
                        <a:fillRect/>
                      </a:stretch>
                    </p:blipFill>
                    <p:spPr bwMode="auto">
                      <a:xfrm>
                        <a:off x="3276600" y="2441575"/>
                        <a:ext cx="32670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689697904"/>
      </p:ext>
    </p:extLst>
  </p:cSld>
  <p:clrMapOvr>
    <a:masterClrMapping/>
  </p:clrMapOvr>
  <mc:AlternateContent xmlns:mc="http://schemas.openxmlformats.org/markup-compatibility/2006">
    <mc:Choice xmlns:p14="http://schemas.microsoft.com/office/powerpoint/2010/main" Requires="p14">
      <p:transition spd="slow" p14:dur="2000" advTm="22207"/>
    </mc:Choice>
    <mc:Fallback>
      <p:transition spd="slow" advTm="2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Derivative test for multiplicity</a:t>
            </a:r>
            <a:endParaRPr lang="en-CA" i="1" dirty="0"/>
          </a:p>
        </p:txBody>
      </p:sp>
      <p:sp>
        <p:nvSpPr>
          <p:cNvPr id="3" name="Content Placeholder 2"/>
          <p:cNvSpPr>
            <a:spLocks noGrp="1"/>
          </p:cNvSpPr>
          <p:nvPr>
            <p:ph idx="1"/>
          </p:nvPr>
        </p:nvSpPr>
        <p:spPr/>
        <p:txBody>
          <a:bodyPr/>
          <a:lstStyle/>
          <a:p>
            <a:r>
              <a:rPr lang="en-US" dirty="0" smtClean="0"/>
              <a:t>Another test to determine the multiplicity of a root:</a:t>
            </a:r>
          </a:p>
          <a:p>
            <a:pPr lvl="1"/>
            <a:r>
              <a:rPr lang="en-US" dirty="0" smtClean="0"/>
              <a:t>Find</a:t>
            </a:r>
            <a:endParaRPr lang="en-US" dirty="0"/>
          </a:p>
          <a:p>
            <a:pPr marL="0" indent="0" algn="ctr">
              <a:buNone/>
            </a:pPr>
            <a:r>
              <a:rPr lang="en-US" dirty="0" smtClean="0"/>
              <a:t>   ,                    ,                    , ….</a:t>
            </a:r>
          </a:p>
          <a:p>
            <a:pPr marL="0" indent="0">
              <a:buNone/>
            </a:pPr>
            <a:endParaRPr lang="en-US" dirty="0"/>
          </a:p>
          <a:p>
            <a:pPr marL="457200" lvl="1" indent="0">
              <a:buNone/>
            </a:pPr>
            <a:r>
              <a:rPr lang="en-US" dirty="0" smtClean="0"/>
              <a:t>     until you find the </a:t>
            </a:r>
            <a:r>
              <a:rPr lang="en-US" i="1" dirty="0" smtClean="0">
                <a:latin typeface="Times New Roman" panose="02020603050405020304" pitchFamily="18" charset="0"/>
              </a:rPr>
              <a:t>k</a:t>
            </a:r>
            <a:r>
              <a:rPr lang="en-US" baseline="30000" dirty="0" smtClean="0"/>
              <a:t>th</a:t>
            </a:r>
            <a:r>
              <a:rPr lang="en-US" dirty="0" smtClean="0"/>
              <a:t> derivative that is non-zero at </a:t>
            </a:r>
            <a:r>
              <a:rPr lang="en-US" i="1" dirty="0" smtClean="0">
                <a:latin typeface="Times New Roman" panose="02020603050405020304" pitchFamily="18" charset="0"/>
              </a:rPr>
              <a:t>z</a:t>
            </a:r>
            <a:r>
              <a:rPr lang="en-US" baseline="-25000" dirty="0" smtClean="0">
                <a:latin typeface="Times New Roman" panose="02020603050405020304" pitchFamily="18" charset="0"/>
              </a:rPr>
              <a:t>0</a:t>
            </a:r>
            <a:endParaRPr lang="en-US" dirty="0" smtClean="0">
              <a:latin typeface="Times New Roman" panose="02020603050405020304" pitchFamily="18" charset="0"/>
            </a:endParaRPr>
          </a:p>
          <a:p>
            <a:pPr lvl="1"/>
            <a:r>
              <a:rPr lang="en-US" dirty="0" smtClean="0"/>
              <a:t>In that case, the multiplicity of the root at </a:t>
            </a:r>
            <a:r>
              <a:rPr lang="en-US" i="1" dirty="0" smtClean="0">
                <a:latin typeface="Times New Roman" panose="02020603050405020304" pitchFamily="18" charset="0"/>
              </a:rPr>
              <a:t>z</a:t>
            </a:r>
            <a:r>
              <a:rPr lang="en-US" baseline="-25000" dirty="0" smtClean="0">
                <a:latin typeface="Times New Roman" panose="02020603050405020304" pitchFamily="18" charset="0"/>
              </a:rPr>
              <a:t>0</a:t>
            </a:r>
            <a:r>
              <a:rPr lang="en-US" dirty="0" smtClean="0"/>
              <a:t> is </a:t>
            </a:r>
            <a:r>
              <a:rPr lang="en-US" i="1" dirty="0" smtClean="0">
                <a:latin typeface="Times New Roman" panose="02020603050405020304" pitchFamily="18" charset="0"/>
              </a:rPr>
              <a:t>k</a:t>
            </a:r>
            <a:endParaRPr lang="en-US" dirty="0" smtClean="0">
              <a:latin typeface="Times New Roman" panose="02020603050405020304" pitchFamily="18" charset="0"/>
            </a:endParaRPr>
          </a:p>
          <a:p>
            <a:pPr lvl="2"/>
            <a:r>
              <a:rPr lang="en-US" dirty="0" smtClean="0"/>
              <a:t>Remember that </a:t>
            </a:r>
            <a:r>
              <a:rPr lang="en-US" dirty="0"/>
              <a:t>	</a:t>
            </a:r>
            <a:r>
              <a:rPr lang="en-US" dirty="0" smtClean="0"/>
              <a:t>can be interpreted as evaluating the zeroth derivative at </a:t>
            </a:r>
            <a:r>
              <a:rPr lang="en-US" i="1" dirty="0" smtClean="0">
                <a:latin typeface="Times New Roman" panose="02020603050405020304" pitchFamily="18" charset="0"/>
              </a:rPr>
              <a:t>z</a:t>
            </a:r>
            <a:r>
              <a:rPr lang="en-US" baseline="-25000" dirty="0" smtClean="0">
                <a:latin typeface="Times New Roman" panose="02020603050405020304" pitchFamily="18" charset="0"/>
              </a:rPr>
              <a:t>0</a:t>
            </a:r>
            <a:endParaRPr lang="en-US" dirty="0" smtClean="0">
              <a:latin typeface="Times New Roman" panose="02020603050405020304" pitchFamily="18" charset="0"/>
            </a:endParaRPr>
          </a:p>
          <a:p>
            <a:endParaRPr lang="en-US" dirty="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The fundamental theorem of algebra</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27" name="Object 26"/>
          <p:cNvGraphicFramePr>
            <a:graphicFrameLocks noChangeAspect="1"/>
          </p:cNvGraphicFramePr>
          <p:nvPr>
            <p:extLst>
              <p:ext uri="{D42A27DB-BD31-4B8C-83A1-F6EECF244321}">
                <p14:modId xmlns:p14="http://schemas.microsoft.com/office/powerpoint/2010/main" val="3441204116"/>
              </p:ext>
            </p:extLst>
          </p:nvPr>
        </p:nvGraphicFramePr>
        <p:xfrm>
          <a:off x="2460973" y="2362200"/>
          <a:ext cx="714375" cy="417512"/>
        </p:xfrm>
        <a:graphic>
          <a:graphicData uri="http://schemas.openxmlformats.org/presentationml/2006/ole">
            <mc:AlternateContent xmlns:mc="http://schemas.openxmlformats.org/markup-compatibility/2006">
              <mc:Choice xmlns:v="urn:schemas-microsoft-com:vml" Requires="v">
                <p:oleObj spid="_x0000_s82074" name="Equation" r:id="rId6" imgW="647640" imgH="380880" progId="Equation.DSMT4">
                  <p:embed/>
                </p:oleObj>
              </mc:Choice>
              <mc:Fallback>
                <p:oleObj name="Equation" r:id="rId6" imgW="647640" imgH="380880" progId="Equation.DSMT4">
                  <p:embed/>
                  <p:pic>
                    <p:nvPicPr>
                      <p:cNvPr id="0" name=""/>
                      <p:cNvPicPr>
                        <a:picLocks noChangeAspect="1" noChangeArrowheads="1"/>
                      </p:cNvPicPr>
                      <p:nvPr/>
                    </p:nvPicPr>
                    <p:blipFill>
                      <a:blip r:embed="rId7"/>
                      <a:srcRect/>
                      <a:stretch>
                        <a:fillRect/>
                      </a:stretch>
                    </p:blipFill>
                    <p:spPr bwMode="auto">
                      <a:xfrm>
                        <a:off x="2460973" y="2362200"/>
                        <a:ext cx="7143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20187719"/>
              </p:ext>
            </p:extLst>
          </p:nvPr>
        </p:nvGraphicFramePr>
        <p:xfrm>
          <a:off x="3432349" y="2222326"/>
          <a:ext cx="1050925" cy="668337"/>
        </p:xfrm>
        <a:graphic>
          <a:graphicData uri="http://schemas.openxmlformats.org/presentationml/2006/ole">
            <mc:AlternateContent xmlns:mc="http://schemas.openxmlformats.org/markup-compatibility/2006">
              <mc:Choice xmlns:v="urn:schemas-microsoft-com:vml" Requires="v">
                <p:oleObj spid="_x0000_s82075" name="Equation" r:id="rId8" imgW="952200" imgH="609480" progId="Equation.DSMT4">
                  <p:embed/>
                </p:oleObj>
              </mc:Choice>
              <mc:Fallback>
                <p:oleObj name="Equation" r:id="rId8" imgW="952200" imgH="609480" progId="Equation.DSMT4">
                  <p:embed/>
                  <p:pic>
                    <p:nvPicPr>
                      <p:cNvPr id="0" name=""/>
                      <p:cNvPicPr>
                        <a:picLocks noChangeAspect="1" noChangeArrowheads="1"/>
                      </p:cNvPicPr>
                      <p:nvPr/>
                    </p:nvPicPr>
                    <p:blipFill>
                      <a:blip r:embed="rId9"/>
                      <a:srcRect/>
                      <a:stretch>
                        <a:fillRect/>
                      </a:stretch>
                    </p:blipFill>
                    <p:spPr bwMode="auto">
                      <a:xfrm>
                        <a:off x="3432349" y="2222326"/>
                        <a:ext cx="1050925"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958623621"/>
              </p:ext>
            </p:extLst>
          </p:nvPr>
        </p:nvGraphicFramePr>
        <p:xfrm>
          <a:off x="4627563" y="2184748"/>
          <a:ext cx="1163637" cy="709612"/>
        </p:xfrm>
        <a:graphic>
          <a:graphicData uri="http://schemas.openxmlformats.org/presentationml/2006/ole">
            <mc:AlternateContent xmlns:mc="http://schemas.openxmlformats.org/markup-compatibility/2006">
              <mc:Choice xmlns:v="urn:schemas-microsoft-com:vml" Requires="v">
                <p:oleObj spid="_x0000_s82076" name="Equation" r:id="rId10" imgW="1054080" imgH="647640" progId="Equation.DSMT4">
                  <p:embed/>
                </p:oleObj>
              </mc:Choice>
              <mc:Fallback>
                <p:oleObj name="Equation" r:id="rId10" imgW="1054080" imgH="647640" progId="Equation.DSMT4">
                  <p:embed/>
                  <p:pic>
                    <p:nvPicPr>
                      <p:cNvPr id="0" name=""/>
                      <p:cNvPicPr>
                        <a:picLocks noChangeAspect="1" noChangeArrowheads="1"/>
                      </p:cNvPicPr>
                      <p:nvPr/>
                    </p:nvPicPr>
                    <p:blipFill>
                      <a:blip r:embed="rId11"/>
                      <a:srcRect/>
                      <a:stretch>
                        <a:fillRect/>
                      </a:stretch>
                    </p:blipFill>
                    <p:spPr bwMode="auto">
                      <a:xfrm>
                        <a:off x="4627563" y="2184748"/>
                        <a:ext cx="1163637"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258352495"/>
              </p:ext>
            </p:extLst>
          </p:nvPr>
        </p:nvGraphicFramePr>
        <p:xfrm>
          <a:off x="3416474" y="3962400"/>
          <a:ext cx="714375" cy="417512"/>
        </p:xfrm>
        <a:graphic>
          <a:graphicData uri="http://schemas.openxmlformats.org/presentationml/2006/ole">
            <mc:AlternateContent xmlns:mc="http://schemas.openxmlformats.org/markup-compatibility/2006">
              <mc:Choice xmlns:v="urn:schemas-microsoft-com:vml" Requires="v">
                <p:oleObj spid="_x0000_s82077" name="Equation" r:id="rId12" imgW="647640" imgH="380880" progId="Equation.DSMT4">
                  <p:embed/>
                </p:oleObj>
              </mc:Choice>
              <mc:Fallback>
                <p:oleObj name="Equation" r:id="rId12" imgW="647640" imgH="380880" progId="Equation.DSMT4">
                  <p:embed/>
                  <p:pic>
                    <p:nvPicPr>
                      <p:cNvPr id="0" name=""/>
                      <p:cNvPicPr>
                        <a:picLocks noChangeAspect="1" noChangeArrowheads="1"/>
                      </p:cNvPicPr>
                      <p:nvPr/>
                    </p:nvPicPr>
                    <p:blipFill>
                      <a:blip r:embed="rId7"/>
                      <a:srcRect/>
                      <a:stretch>
                        <a:fillRect/>
                      </a:stretch>
                    </p:blipFill>
                    <p:spPr bwMode="auto">
                      <a:xfrm>
                        <a:off x="3416474" y="3962400"/>
                        <a:ext cx="7143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43411877"/>
      </p:ext>
    </p:extLst>
  </p:cSld>
  <p:clrMapOvr>
    <a:masterClrMapping/>
  </p:clrMapOvr>
  <mc:AlternateContent xmlns:mc="http://schemas.openxmlformats.org/markup-compatibility/2006">
    <mc:Choice xmlns:p14="http://schemas.microsoft.com/office/powerpoint/2010/main" Requires="p14">
      <p:transition spd="slow" p14:dur="2000" advTm="40559"/>
    </mc:Choice>
    <mc:Fallback>
      <p:transition spd="slow" advTm="4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Example:</a:t>
            </a:r>
          </a:p>
          <a:p>
            <a:pPr lvl="1"/>
            <a:r>
              <a:rPr lang="en-US" dirty="0" smtClean="0"/>
              <a:t>Consider the polynomial </a:t>
            </a:r>
          </a:p>
          <a:p>
            <a:pPr lvl="1"/>
            <a:endParaRPr lang="en-US" dirty="0"/>
          </a:p>
          <a:p>
            <a:pPr lvl="1"/>
            <a:endParaRPr lang="en-US" dirty="0" smtClean="0"/>
          </a:p>
          <a:p>
            <a:pPr lvl="1"/>
            <a:endParaRPr lang="en-US" dirty="0" smtClean="0"/>
          </a:p>
          <a:p>
            <a:pPr lvl="1"/>
            <a:endParaRPr lang="en-US" dirty="0"/>
          </a:p>
        </p:txBody>
      </p:sp>
      <p:sp>
        <p:nvSpPr>
          <p:cNvPr id="2" name="Title 1"/>
          <p:cNvSpPr>
            <a:spLocks noGrp="1"/>
          </p:cNvSpPr>
          <p:nvPr>
            <p:ph type="title"/>
          </p:nvPr>
        </p:nvSpPr>
        <p:spPr/>
        <p:txBody>
          <a:bodyPr/>
          <a:lstStyle/>
          <a:p>
            <a:r>
              <a:rPr lang="en-US" dirty="0"/>
              <a:t>Derivative test for multiplicity</a:t>
            </a:r>
            <a:endParaRPr lang="en-CA" i="1" dirty="0"/>
          </a:p>
        </p:txBody>
      </p:sp>
      <p:sp>
        <p:nvSpPr>
          <p:cNvPr id="9" name="Footer Placeholder 8"/>
          <p:cNvSpPr>
            <a:spLocks noGrp="1"/>
          </p:cNvSpPr>
          <p:nvPr>
            <p:ph type="ftr" sz="quarter" idx="11"/>
          </p:nvPr>
        </p:nvSpPr>
        <p:spPr/>
        <p:txBody>
          <a:bodyPr/>
          <a:lstStyle/>
          <a:p>
            <a:r>
              <a:rPr lang="en-CA" smtClean="0"/>
              <a:t>The fundamental theorem of algebra</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1796177491"/>
              </p:ext>
            </p:extLst>
          </p:nvPr>
        </p:nvGraphicFramePr>
        <p:xfrm>
          <a:off x="3329557" y="2416523"/>
          <a:ext cx="3267075" cy="377825"/>
        </p:xfrm>
        <a:graphic>
          <a:graphicData uri="http://schemas.openxmlformats.org/presentationml/2006/ole">
            <mc:AlternateContent xmlns:mc="http://schemas.openxmlformats.org/markup-compatibility/2006">
              <mc:Choice xmlns:v="urn:schemas-microsoft-com:vml" Requires="v">
                <p:oleObj spid="_x0000_s103476" name="Equation" r:id="rId6" imgW="3263760" imgH="380880" progId="Equation.DSMT4">
                  <p:embed/>
                </p:oleObj>
              </mc:Choice>
              <mc:Fallback>
                <p:oleObj name="Equation" r:id="rId6" imgW="3263760" imgH="380880" progId="Equation.DSMT4">
                  <p:embed/>
                  <p:pic>
                    <p:nvPicPr>
                      <p:cNvPr id="0" name=""/>
                      <p:cNvPicPr>
                        <a:picLocks noChangeAspect="1" noChangeArrowheads="1"/>
                      </p:cNvPicPr>
                      <p:nvPr/>
                    </p:nvPicPr>
                    <p:blipFill>
                      <a:blip r:embed="rId7"/>
                      <a:srcRect/>
                      <a:stretch>
                        <a:fillRect/>
                      </a:stretch>
                    </p:blipFill>
                    <p:spPr bwMode="auto">
                      <a:xfrm>
                        <a:off x="3329557" y="2416523"/>
                        <a:ext cx="32670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9438614"/>
              </p:ext>
            </p:extLst>
          </p:nvPr>
        </p:nvGraphicFramePr>
        <p:xfrm>
          <a:off x="3100850" y="2743200"/>
          <a:ext cx="2831523" cy="549852"/>
        </p:xfrm>
        <a:graphic>
          <a:graphicData uri="http://schemas.openxmlformats.org/presentationml/2006/ole">
            <mc:AlternateContent xmlns:mc="http://schemas.openxmlformats.org/markup-compatibility/2006">
              <mc:Choice xmlns:v="urn:schemas-microsoft-com:vml" Requires="v">
                <p:oleObj spid="_x0000_s103477" name="Equation" r:id="rId8" imgW="3111480" imgH="609480" progId="Equation.DSMT4">
                  <p:embed/>
                </p:oleObj>
              </mc:Choice>
              <mc:Fallback>
                <p:oleObj name="Equation" r:id="rId8" imgW="3111480" imgH="609480" progId="Equation.DSMT4">
                  <p:embed/>
                  <p:pic>
                    <p:nvPicPr>
                      <p:cNvPr id="0" name=""/>
                      <p:cNvPicPr>
                        <a:picLocks noChangeAspect="1" noChangeArrowheads="1"/>
                      </p:cNvPicPr>
                      <p:nvPr/>
                    </p:nvPicPr>
                    <p:blipFill>
                      <a:blip r:embed="rId9"/>
                      <a:srcRect/>
                      <a:stretch>
                        <a:fillRect/>
                      </a:stretch>
                    </p:blipFill>
                    <p:spPr bwMode="auto">
                      <a:xfrm>
                        <a:off x="3100850" y="2743200"/>
                        <a:ext cx="2831523" cy="54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553917596"/>
              </p:ext>
            </p:extLst>
          </p:nvPr>
        </p:nvGraphicFramePr>
        <p:xfrm>
          <a:off x="3001703" y="3276600"/>
          <a:ext cx="2472171" cy="584488"/>
        </p:xfrm>
        <a:graphic>
          <a:graphicData uri="http://schemas.openxmlformats.org/presentationml/2006/ole">
            <mc:AlternateContent xmlns:mc="http://schemas.openxmlformats.org/markup-compatibility/2006">
              <mc:Choice xmlns:v="urn:schemas-microsoft-com:vml" Requires="v">
                <p:oleObj spid="_x0000_s103478" name="Equation" r:id="rId10" imgW="2717640" imgH="647640" progId="Equation.DSMT4">
                  <p:embed/>
                </p:oleObj>
              </mc:Choice>
              <mc:Fallback>
                <p:oleObj name="Equation" r:id="rId10" imgW="2717640" imgH="647640" progId="Equation.DSMT4">
                  <p:embed/>
                  <p:pic>
                    <p:nvPicPr>
                      <p:cNvPr id="0" name=""/>
                      <p:cNvPicPr>
                        <a:picLocks noChangeAspect="1" noChangeArrowheads="1"/>
                      </p:cNvPicPr>
                      <p:nvPr/>
                    </p:nvPicPr>
                    <p:blipFill>
                      <a:blip r:embed="rId11"/>
                      <a:srcRect/>
                      <a:stretch>
                        <a:fillRect/>
                      </a:stretch>
                    </p:blipFill>
                    <p:spPr bwMode="auto">
                      <a:xfrm>
                        <a:off x="3001703" y="3276600"/>
                        <a:ext cx="2472171" cy="5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569846158"/>
              </p:ext>
            </p:extLst>
          </p:nvPr>
        </p:nvGraphicFramePr>
        <p:xfrm>
          <a:off x="3013665" y="3886200"/>
          <a:ext cx="1860262" cy="584489"/>
        </p:xfrm>
        <a:graphic>
          <a:graphicData uri="http://schemas.openxmlformats.org/presentationml/2006/ole">
            <mc:AlternateContent xmlns:mc="http://schemas.openxmlformats.org/markup-compatibility/2006">
              <mc:Choice xmlns:v="urn:schemas-microsoft-com:vml" Requires="v">
                <p:oleObj spid="_x0000_s103479" name="Equation" r:id="rId12" imgW="2044440" imgH="647640" progId="Equation.DSMT4">
                  <p:embed/>
                </p:oleObj>
              </mc:Choice>
              <mc:Fallback>
                <p:oleObj name="Equation" r:id="rId12" imgW="2044440" imgH="647640" progId="Equation.DSMT4">
                  <p:embed/>
                  <p:pic>
                    <p:nvPicPr>
                      <p:cNvPr id="0" name=""/>
                      <p:cNvPicPr>
                        <a:picLocks noChangeAspect="1" noChangeArrowheads="1"/>
                      </p:cNvPicPr>
                      <p:nvPr/>
                    </p:nvPicPr>
                    <p:blipFill>
                      <a:blip r:embed="rId13"/>
                      <a:srcRect/>
                      <a:stretch>
                        <a:fillRect/>
                      </a:stretch>
                    </p:blipFill>
                    <p:spPr bwMode="auto">
                      <a:xfrm>
                        <a:off x="3013665" y="3886200"/>
                        <a:ext cx="1860262" cy="58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340556171"/>
              </p:ext>
            </p:extLst>
          </p:nvPr>
        </p:nvGraphicFramePr>
        <p:xfrm>
          <a:off x="3002684" y="4572000"/>
          <a:ext cx="1340716" cy="584488"/>
        </p:xfrm>
        <a:graphic>
          <a:graphicData uri="http://schemas.openxmlformats.org/presentationml/2006/ole">
            <mc:AlternateContent xmlns:mc="http://schemas.openxmlformats.org/markup-compatibility/2006">
              <mc:Choice xmlns:v="urn:schemas-microsoft-com:vml" Requires="v">
                <p:oleObj spid="_x0000_s103480" name="Equation" r:id="rId14" imgW="1473120" imgH="647640" progId="Equation.DSMT4">
                  <p:embed/>
                </p:oleObj>
              </mc:Choice>
              <mc:Fallback>
                <p:oleObj name="Equation" r:id="rId14" imgW="1473120" imgH="647640" progId="Equation.DSMT4">
                  <p:embed/>
                  <p:pic>
                    <p:nvPicPr>
                      <p:cNvPr id="0" name=""/>
                      <p:cNvPicPr>
                        <a:picLocks noChangeAspect="1" noChangeArrowheads="1"/>
                      </p:cNvPicPr>
                      <p:nvPr/>
                    </p:nvPicPr>
                    <p:blipFill>
                      <a:blip r:embed="rId15"/>
                      <a:srcRect/>
                      <a:stretch>
                        <a:fillRect/>
                      </a:stretch>
                    </p:blipFill>
                    <p:spPr bwMode="auto">
                      <a:xfrm>
                        <a:off x="3002684" y="4572000"/>
                        <a:ext cx="1340716" cy="5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Arrow Connector 6"/>
          <p:cNvCxnSpPr/>
          <p:nvPr/>
        </p:nvCxnSpPr>
        <p:spPr>
          <a:xfrm flipH="1">
            <a:off x="4419600" y="4859913"/>
            <a:ext cx="799578" cy="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189773" y="4648200"/>
            <a:ext cx="3726661" cy="400110"/>
          </a:xfrm>
          <a:prstGeom prst="rect">
            <a:avLst/>
          </a:prstGeom>
        </p:spPr>
        <p:txBody>
          <a:bodyPr wrap="none">
            <a:spAutoFit/>
          </a:bodyPr>
          <a:lstStyle/>
          <a:p>
            <a:r>
              <a:rPr lang="en-US" sz="2000" dirty="0" smtClean="0">
                <a:solidFill>
                  <a:schemeClr val="bg1"/>
                </a:solidFill>
                <a:latin typeface="Cambria" panose="02040503050406030204" pitchFamily="18" charset="0"/>
                <a:ea typeface="Cambria" panose="02040503050406030204" pitchFamily="18" charset="0"/>
              </a:rPr>
              <a:t>The multiplicity cannot exceed 4</a:t>
            </a:r>
            <a:endParaRPr lang="en-US" sz="2000" dirty="0">
              <a:solidFill>
                <a:schemeClr val="bg1"/>
              </a:solidFill>
              <a:latin typeface="Cambria" panose="02040503050406030204" pitchFamily="18" charset="0"/>
              <a:ea typeface="Cambria" panose="02040503050406030204" pitchFamily="18"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1151840061"/>
              </p:ext>
            </p:extLst>
          </p:nvPr>
        </p:nvGraphicFramePr>
        <p:xfrm>
          <a:off x="152400" y="5385148"/>
          <a:ext cx="1816100" cy="957263"/>
        </p:xfrm>
        <a:graphic>
          <a:graphicData uri="http://schemas.openxmlformats.org/presentationml/2006/ole">
            <mc:AlternateContent xmlns:mc="http://schemas.openxmlformats.org/markup-compatibility/2006">
              <mc:Choice xmlns:v="urn:schemas-microsoft-com:vml" Requires="v">
                <p:oleObj spid="_x0000_s103481" name="Equation" r:id="rId16" imgW="1815840" imgH="965160" progId="Equation.DSMT4">
                  <p:embed/>
                </p:oleObj>
              </mc:Choice>
              <mc:Fallback>
                <p:oleObj name="Equation" r:id="rId16" imgW="1815840" imgH="965160" progId="Equation.DSMT4">
                  <p:embed/>
                  <p:pic>
                    <p:nvPicPr>
                      <p:cNvPr id="0" name=""/>
                      <p:cNvPicPr>
                        <a:picLocks noChangeAspect="1" noChangeArrowheads="1"/>
                      </p:cNvPicPr>
                      <p:nvPr/>
                    </p:nvPicPr>
                    <p:blipFill>
                      <a:blip r:embed="rId17"/>
                      <a:srcRect/>
                      <a:stretch>
                        <a:fillRect/>
                      </a:stretch>
                    </p:blipFill>
                    <p:spPr bwMode="auto">
                      <a:xfrm>
                        <a:off x="152400" y="5385148"/>
                        <a:ext cx="18161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890961916"/>
              </p:ext>
            </p:extLst>
          </p:nvPr>
        </p:nvGraphicFramePr>
        <p:xfrm>
          <a:off x="1981200" y="5105400"/>
          <a:ext cx="3721100" cy="1281112"/>
        </p:xfrm>
        <a:graphic>
          <a:graphicData uri="http://schemas.openxmlformats.org/presentationml/2006/ole">
            <mc:AlternateContent xmlns:mc="http://schemas.openxmlformats.org/markup-compatibility/2006">
              <mc:Choice xmlns:v="urn:schemas-microsoft-com:vml" Requires="v">
                <p:oleObj spid="_x0000_s103482" name="Equation" r:id="rId18" imgW="3720960" imgH="1295280" progId="Equation.DSMT4">
                  <p:embed/>
                </p:oleObj>
              </mc:Choice>
              <mc:Fallback>
                <p:oleObj name="Equation" r:id="rId18" imgW="3720960" imgH="1295280" progId="Equation.DSMT4">
                  <p:embed/>
                  <p:pic>
                    <p:nvPicPr>
                      <p:cNvPr id="0" name=""/>
                      <p:cNvPicPr>
                        <a:picLocks noChangeAspect="1" noChangeArrowheads="1"/>
                      </p:cNvPicPr>
                      <p:nvPr/>
                    </p:nvPicPr>
                    <p:blipFill>
                      <a:blip r:embed="rId19"/>
                      <a:srcRect/>
                      <a:stretch>
                        <a:fillRect/>
                      </a:stretch>
                    </p:blipFill>
                    <p:spPr bwMode="auto">
                      <a:xfrm>
                        <a:off x="1981200" y="5105400"/>
                        <a:ext cx="372110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135711515"/>
              </p:ext>
            </p:extLst>
          </p:nvPr>
        </p:nvGraphicFramePr>
        <p:xfrm>
          <a:off x="5689600" y="5130452"/>
          <a:ext cx="3060700" cy="1260475"/>
        </p:xfrm>
        <a:graphic>
          <a:graphicData uri="http://schemas.openxmlformats.org/presentationml/2006/ole">
            <mc:AlternateContent xmlns:mc="http://schemas.openxmlformats.org/markup-compatibility/2006">
              <mc:Choice xmlns:v="urn:schemas-microsoft-com:vml" Requires="v">
                <p:oleObj spid="_x0000_s103483" name="Equation" r:id="rId20" imgW="3060360" imgH="1269720" progId="Equation.DSMT4">
                  <p:embed/>
                </p:oleObj>
              </mc:Choice>
              <mc:Fallback>
                <p:oleObj name="Equation" r:id="rId20" imgW="3060360" imgH="1269720" progId="Equation.DSMT4">
                  <p:embed/>
                  <p:pic>
                    <p:nvPicPr>
                      <p:cNvPr id="0" name=""/>
                      <p:cNvPicPr>
                        <a:picLocks noChangeAspect="1" noChangeArrowheads="1"/>
                      </p:cNvPicPr>
                      <p:nvPr/>
                    </p:nvPicPr>
                    <p:blipFill>
                      <a:blip r:embed="rId21"/>
                      <a:srcRect/>
                      <a:stretch>
                        <a:fillRect/>
                      </a:stretch>
                    </p:blipFill>
                    <p:spPr bwMode="auto">
                      <a:xfrm>
                        <a:off x="5689600" y="5130452"/>
                        <a:ext cx="30607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7" name="Audio 2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79794280"/>
      </p:ext>
    </p:extLst>
  </p:cSld>
  <p:clrMapOvr>
    <a:masterClrMapping/>
  </p:clrMapOvr>
  <mc:AlternateContent xmlns:mc="http://schemas.openxmlformats.org/markup-compatibility/2006">
    <mc:Choice xmlns:p14="http://schemas.microsoft.com/office/powerpoint/2010/main" Requires="p14">
      <p:transition spd="slow" p14:dur="2000" advTm="58686"/>
    </mc:Choice>
    <mc:Fallback>
      <p:transition spd="slow" advTm="58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7"/>
                </p:tgtEl>
              </p:cMediaNode>
            </p:audio>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theorem of algebra</a:t>
            </a:r>
            <a:endParaRPr lang="en-CA" i="1" dirty="0"/>
          </a:p>
        </p:txBody>
      </p:sp>
      <p:sp>
        <p:nvSpPr>
          <p:cNvPr id="3" name="Content Placeholder 2"/>
          <p:cNvSpPr>
            <a:spLocks noGrp="1"/>
          </p:cNvSpPr>
          <p:nvPr>
            <p:ph idx="1"/>
          </p:nvPr>
        </p:nvSpPr>
        <p:spPr/>
        <p:txBody>
          <a:bodyPr/>
          <a:lstStyle/>
          <a:p>
            <a:r>
              <a:rPr lang="en-US" dirty="0" smtClean="0"/>
              <a:t>We have now described multiplicity and described how to find it</a:t>
            </a:r>
          </a:p>
          <a:p>
            <a:pPr lvl="1"/>
            <a:r>
              <a:rPr lang="en-US" dirty="0" smtClean="0"/>
              <a:t>We now go on to our main result</a:t>
            </a:r>
            <a:endParaRPr lang="en-US" dirty="0" smtClean="0"/>
          </a:p>
          <a:p>
            <a:endParaRPr lang="en-US" dirty="0"/>
          </a:p>
          <a:p>
            <a:endParaRPr lang="en-US" dirty="0" smtClean="0"/>
          </a:p>
          <a:p>
            <a:pPr marL="0" indent="0">
              <a:buNone/>
            </a:pPr>
            <a:endParaRPr lang="en-US" dirty="0" smtClean="0"/>
          </a:p>
          <a:p>
            <a:pPr marL="0" indent="0">
              <a:buNone/>
            </a:pPr>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The fundamental theorem of algebra</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18</a:t>
            </a:fld>
            <a:endParaRPr lang="en-CA"/>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81500221"/>
      </p:ext>
    </p:extLst>
  </p:cSld>
  <p:clrMapOvr>
    <a:masterClrMapping/>
  </p:clrMapOvr>
  <mc:AlternateContent xmlns:mc="http://schemas.openxmlformats.org/markup-compatibility/2006">
    <mc:Choice xmlns:p14="http://schemas.microsoft.com/office/powerpoint/2010/main" Requires="p14">
      <p:transition spd="slow" p14:dur="2000" advTm="8960"/>
    </mc:Choice>
    <mc:Fallback>
      <p:transition spd="slow" advTm="8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 theorem of algebra</a:t>
            </a:r>
            <a:endParaRPr lang="en-CA" i="1" dirty="0"/>
          </a:p>
        </p:txBody>
      </p:sp>
      <p:sp>
        <p:nvSpPr>
          <p:cNvPr id="3" name="Content Placeholder 2"/>
          <p:cNvSpPr>
            <a:spLocks noGrp="1"/>
          </p:cNvSpPr>
          <p:nvPr>
            <p:ph idx="1"/>
          </p:nvPr>
        </p:nvSpPr>
        <p:spPr/>
        <p:txBody>
          <a:bodyPr/>
          <a:lstStyle/>
          <a:p>
            <a:pPr marL="0" indent="0">
              <a:buNone/>
            </a:pPr>
            <a:r>
              <a:rPr lang="en-US" dirty="0" smtClean="0"/>
              <a:t>The Fundamental Theorem of Algebra:</a:t>
            </a:r>
          </a:p>
          <a:p>
            <a:pPr marL="400050" lvl="1" indent="0">
              <a:buNone/>
            </a:pPr>
            <a:r>
              <a:rPr lang="en-US" dirty="0" smtClean="0"/>
              <a:t>A polynomial of degree </a:t>
            </a:r>
            <a:r>
              <a:rPr lang="en-US" i="1" dirty="0" smtClean="0">
                <a:latin typeface="Times New Roman" panose="02020603050405020304" pitchFamily="18" charset="0"/>
              </a:rPr>
              <a:t>n</a:t>
            </a:r>
            <a:r>
              <a:rPr lang="en-US" dirty="0" smtClean="0"/>
              <a:t> has exactly </a:t>
            </a:r>
            <a:r>
              <a:rPr lang="en-US" i="1" dirty="0" smtClean="0">
                <a:latin typeface="Times New Roman" panose="02020603050405020304" pitchFamily="18" charset="0"/>
              </a:rPr>
              <a:t>n</a:t>
            </a:r>
            <a:r>
              <a:rPr lang="en-US" dirty="0" smtClean="0"/>
              <a:t> complex roots</a:t>
            </a:r>
            <a:br>
              <a:rPr lang="en-US" dirty="0" smtClean="0"/>
            </a:br>
            <a:r>
              <a:rPr lang="en-US" dirty="0" smtClean="0"/>
              <a:t>when counting multiplicity. </a:t>
            </a:r>
          </a:p>
          <a:p>
            <a:pPr marL="0" indent="0">
              <a:buNone/>
            </a:pPr>
            <a:endParaRPr lang="en-US" dirty="0" smtClean="0"/>
          </a:p>
          <a:p>
            <a:pPr marL="0" indent="0">
              <a:buNone/>
            </a:pPr>
            <a:r>
              <a:rPr lang="en-US" dirty="0" smtClean="0"/>
              <a:t>Proof (sketch):</a:t>
            </a:r>
          </a:p>
          <a:p>
            <a:pPr marL="400050" lvl="1" indent="0">
              <a:buNone/>
            </a:pPr>
            <a:r>
              <a:rPr lang="en-US" dirty="0" smtClean="0"/>
              <a:t>The Little Picard Theorem says that every non-constant polynomial must take on every possible complex number for some argument.</a:t>
            </a:r>
          </a:p>
          <a:p>
            <a:pPr marL="400050" lvl="1" indent="0">
              <a:buNone/>
            </a:pPr>
            <a:r>
              <a:rPr lang="en-US" dirty="0" smtClean="0"/>
              <a:t>A polynomial </a:t>
            </a:r>
            <a:r>
              <a:rPr lang="en-US" i="1" dirty="0" smtClean="0">
                <a:latin typeface="Times New Roman" panose="02020603050405020304" pitchFamily="18" charset="0"/>
              </a:rPr>
              <a:t>p</a:t>
            </a:r>
            <a:r>
              <a:rPr lang="en-US" dirty="0" smtClean="0"/>
              <a:t> of degree </a:t>
            </a:r>
            <a:r>
              <a:rPr lang="en-US" i="1" dirty="0" smtClean="0">
                <a:latin typeface="Times New Roman" panose="02020603050405020304" pitchFamily="18" charset="0"/>
              </a:rPr>
              <a:t>n</a:t>
            </a:r>
            <a:r>
              <a:rPr lang="en-US" dirty="0" smtClean="0">
                <a:latin typeface="Times New Roman" panose="02020603050405020304" pitchFamily="18" charset="0"/>
              </a:rPr>
              <a:t> &gt; 0</a:t>
            </a:r>
            <a:r>
              <a:rPr lang="en-US" dirty="0" smtClean="0"/>
              <a:t> is not constant, and thus, there must be a point </a:t>
            </a:r>
            <a:r>
              <a:rPr lang="en-US" i="1" dirty="0" smtClean="0">
                <a:latin typeface="Times New Roman" panose="02020603050405020304" pitchFamily="18" charset="0"/>
              </a:rPr>
              <a:t>z</a:t>
            </a:r>
            <a:r>
              <a:rPr lang="en-US" baseline="-25000" dirty="0" smtClean="0">
                <a:latin typeface="Times New Roman" panose="02020603050405020304" pitchFamily="18" charset="0"/>
              </a:rPr>
              <a:t>0</a:t>
            </a:r>
            <a:r>
              <a:rPr lang="en-US" dirty="0" smtClean="0"/>
              <a:t> such that </a:t>
            </a:r>
            <a:r>
              <a:rPr lang="en-US" i="1" dirty="0" smtClean="0">
                <a:latin typeface="Times New Roman" panose="02020603050405020304" pitchFamily="18" charset="0"/>
              </a:rPr>
              <a:t>p</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baseline="-25000" dirty="0" smtClean="0">
                <a:latin typeface="Times New Roman" panose="02020603050405020304" pitchFamily="18" charset="0"/>
              </a:rPr>
              <a:t>0</a:t>
            </a:r>
            <a:r>
              <a:rPr lang="en-US" dirty="0" smtClean="0">
                <a:latin typeface="Times New Roman" panose="02020603050405020304" pitchFamily="18" charset="0"/>
              </a:rPr>
              <a:t>) = 0</a:t>
            </a:r>
            <a:r>
              <a:rPr lang="en-US" dirty="0" smtClean="0"/>
              <a:t>.</a:t>
            </a:r>
          </a:p>
          <a:p>
            <a:pPr marL="400050" lvl="1" indent="0">
              <a:buNone/>
            </a:pPr>
            <a:r>
              <a:rPr lang="en-US" dirty="0" smtClean="0"/>
              <a:t>We can use polynomial division to divide out this root so that</a:t>
            </a:r>
          </a:p>
          <a:p>
            <a:pPr marL="400050" lvl="1" indent="0" algn="ctr">
              <a:buNone/>
            </a:pPr>
            <a:r>
              <a:rPr lang="en-US" i="1" dirty="0" smtClean="0">
                <a:latin typeface="Times New Roman" panose="02020603050405020304" pitchFamily="18" charset="0"/>
              </a:rPr>
              <a:t>p</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a:t>
            </a:r>
            <a:r>
              <a:rPr lang="en-US" i="1" dirty="0" smtClean="0">
                <a:latin typeface="Times New Roman" panose="02020603050405020304" pitchFamily="18" charset="0"/>
              </a:rPr>
              <a:t> </a:t>
            </a:r>
            <a:r>
              <a:rPr lang="en-US" dirty="0" smtClean="0">
                <a:latin typeface="Times New Roman" panose="02020603050405020304" pitchFamily="18" charset="0"/>
              </a:rPr>
              <a:t>=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z</a:t>
            </a:r>
            <a:r>
              <a:rPr lang="en-US" baseline="-25000" dirty="0" smtClean="0">
                <a:latin typeface="Times New Roman" panose="02020603050405020304" pitchFamily="18" charset="0"/>
              </a:rPr>
              <a:t>0</a:t>
            </a:r>
            <a:r>
              <a:rPr lang="en-US" dirty="0" smtClean="0">
                <a:latin typeface="Times New Roman" panose="02020603050405020304" pitchFamily="18" charset="0"/>
              </a:rPr>
              <a:t>) </a:t>
            </a:r>
            <a:r>
              <a:rPr lang="en-US" i="1" dirty="0" smtClean="0">
                <a:latin typeface="Times New Roman" panose="02020603050405020304" pitchFamily="18" charset="0"/>
              </a:rPr>
              <a:t>q</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a:t>
            </a:r>
            <a:r>
              <a:rPr lang="en-US" dirty="0" smtClean="0"/>
              <a:t>.</a:t>
            </a:r>
          </a:p>
          <a:p>
            <a:pPr marL="400050" lvl="1" indent="0">
              <a:buNone/>
            </a:pPr>
            <a:r>
              <a:rPr lang="en-US" dirty="0" smtClean="0"/>
              <a:t>As long as </a:t>
            </a:r>
            <a:r>
              <a:rPr lang="en-US" i="1" dirty="0" smtClean="0">
                <a:latin typeface="Times New Roman" panose="02020603050405020304" pitchFamily="18" charset="0"/>
              </a:rPr>
              <a:t>q</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a:t>
            </a:r>
            <a:r>
              <a:rPr lang="en-US" dirty="0" smtClean="0"/>
              <a:t> is not constant, we repeat this algorithm on </a:t>
            </a:r>
            <a:r>
              <a:rPr lang="en-US" i="1" dirty="0" smtClean="0">
                <a:latin typeface="Times New Roman" panose="02020603050405020304" pitchFamily="18" charset="0"/>
              </a:rPr>
              <a:t>q</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a:t>
            </a:r>
            <a:r>
              <a:rPr lang="en-US" dirty="0" smtClean="0"/>
              <a:t> to find the next root of </a:t>
            </a:r>
            <a:r>
              <a:rPr lang="en-US" i="1" dirty="0" smtClean="0">
                <a:latin typeface="Times New Roman" panose="02020603050405020304" pitchFamily="18" charset="0"/>
              </a:rPr>
              <a:t>p</a:t>
            </a:r>
            <a:r>
              <a:rPr lang="en-US" dirty="0" smtClean="0"/>
              <a:t>.</a:t>
            </a:r>
            <a:endParaRPr lang="en-US" dirty="0" smtClean="0"/>
          </a:p>
          <a:p>
            <a:endParaRPr lang="en-US" dirty="0"/>
          </a:p>
          <a:p>
            <a:endParaRPr lang="en-US" dirty="0" smtClean="0"/>
          </a:p>
          <a:p>
            <a:endParaRPr lang="en-US" dirty="0"/>
          </a:p>
          <a:p>
            <a:endParaRPr lang="en-US" dirty="0" smtClean="0"/>
          </a:p>
          <a:p>
            <a:pPr marL="0" indent="0">
              <a:buNone/>
            </a:pPr>
            <a:endParaRPr lang="en-US" dirty="0" smtClean="0"/>
          </a:p>
          <a:p>
            <a:pPr marL="0" indent="0">
              <a:buNone/>
            </a:pPr>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The fundamental theorem of algebra</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19</a:t>
            </a:fld>
            <a:endParaRPr lang="en-CA"/>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76543311"/>
      </p:ext>
    </p:extLst>
  </p:cSld>
  <p:clrMapOvr>
    <a:masterClrMapping/>
  </p:clrMapOvr>
  <mc:AlternateContent xmlns:mc="http://schemas.openxmlformats.org/markup-compatibility/2006">
    <mc:Choice xmlns:p14="http://schemas.microsoft.com/office/powerpoint/2010/main" Requires="p14">
      <p:transition spd="slow" p14:dur="2000" advTm="55297"/>
    </mc:Choice>
    <mc:Fallback>
      <p:transition spd="slow" advTm="55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Observe that not all polynomials have real roots</a:t>
            </a:r>
            <a:endParaRPr lang="en-US" dirty="0" smtClean="0"/>
          </a:p>
          <a:p>
            <a:pPr lvl="1"/>
            <a:r>
              <a:rPr lang="en-US" dirty="0" smtClean="0"/>
              <a:t>Describe the multiplicity of a root of a polynomial</a:t>
            </a:r>
          </a:p>
          <a:p>
            <a:pPr lvl="1"/>
            <a:r>
              <a:rPr lang="en-US" dirty="0" smtClean="0"/>
              <a:t>Introduce the fundamental theorem of algebra</a:t>
            </a:r>
            <a:endParaRPr lang="en-US" dirty="0" smtClean="0"/>
          </a:p>
        </p:txBody>
      </p:sp>
      <p:sp>
        <p:nvSpPr>
          <p:cNvPr id="4" name="Footer Placeholder 3"/>
          <p:cNvSpPr>
            <a:spLocks noGrp="1"/>
          </p:cNvSpPr>
          <p:nvPr>
            <p:ph type="ftr" sz="quarter" idx="11"/>
          </p:nvPr>
        </p:nvSpPr>
        <p:spPr/>
        <p:txBody>
          <a:bodyPr/>
          <a:lstStyle/>
          <a:p>
            <a:r>
              <a:rPr lang="en-CA" smtClean="0"/>
              <a:t>The fundamental theorem of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8265"/>
    </mc:Choice>
    <mc:Fallback>
      <p:transition spd="slow" advTm="18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This </a:t>
            </a:r>
            <a:r>
              <a:rPr lang="en-US" dirty="0" err="1" smtClean="0"/>
              <a:t>quintic</a:t>
            </a:r>
            <a:r>
              <a:rPr lang="en-US" dirty="0" smtClean="0"/>
              <a:t> polynomial</a:t>
            </a:r>
            <a:br>
              <a:rPr lang="en-US" dirty="0" smtClean="0"/>
            </a:br>
            <a:r>
              <a:rPr lang="en-US" dirty="0" smtClean="0"/>
              <a:t/>
            </a:r>
            <a:br>
              <a:rPr lang="en-US" dirty="0" smtClean="0"/>
            </a:br>
            <a:r>
              <a:rPr lang="en-US" dirty="0" smtClean="0"/>
              <a:t/>
            </a:r>
            <a:br>
              <a:rPr lang="en-US" dirty="0" smtClean="0"/>
            </a:br>
            <a:r>
              <a:rPr lang="en-US" dirty="0" smtClean="0"/>
              <a:t>has five roots at these points</a:t>
            </a:r>
            <a:endParaRPr lang="en-US" i="1" dirty="0"/>
          </a:p>
        </p:txBody>
      </p:sp>
      <p:sp>
        <p:nvSpPr>
          <p:cNvPr id="4" name="Footer Placeholder 3"/>
          <p:cNvSpPr>
            <a:spLocks noGrp="1"/>
          </p:cNvSpPr>
          <p:nvPr>
            <p:ph type="ftr" sz="quarter" idx="11"/>
          </p:nvPr>
        </p:nvSpPr>
        <p:spPr/>
        <p:txBody>
          <a:bodyPr/>
          <a:lstStyle/>
          <a:p>
            <a:r>
              <a:rPr lang="en-CA" smtClean="0"/>
              <a:t>The fundamental theorem of algebra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405834139"/>
              </p:ext>
            </p:extLst>
          </p:nvPr>
        </p:nvGraphicFramePr>
        <p:xfrm>
          <a:off x="2667000" y="2209800"/>
          <a:ext cx="3355975" cy="377825"/>
        </p:xfrm>
        <a:graphic>
          <a:graphicData uri="http://schemas.openxmlformats.org/presentationml/2006/ole">
            <mc:AlternateContent xmlns:mc="http://schemas.openxmlformats.org/markup-compatibility/2006">
              <mc:Choice xmlns:v="urn:schemas-microsoft-com:vml" Requires="v">
                <p:oleObj spid="_x0000_s104453" name="Equation" r:id="rId5" imgW="3352680" imgH="380880" progId="Equation.DSMT4">
                  <p:embed/>
                </p:oleObj>
              </mc:Choice>
              <mc:Fallback>
                <p:oleObj name="Equation" r:id="rId5" imgW="3352680" imgH="380880" progId="Equation.DSMT4">
                  <p:embed/>
                  <p:pic>
                    <p:nvPicPr>
                      <p:cNvPr id="0" name="Object 4"/>
                      <p:cNvPicPr>
                        <a:picLocks noChangeAspect="1" noChangeArrowheads="1"/>
                      </p:cNvPicPr>
                      <p:nvPr/>
                    </p:nvPicPr>
                    <p:blipFill>
                      <a:blip r:embed="rId6"/>
                      <a:srcRect/>
                      <a:stretch>
                        <a:fillRect/>
                      </a:stretch>
                    </p:blipFill>
                    <p:spPr bwMode="auto">
                      <a:xfrm>
                        <a:off x="2667000" y="2209800"/>
                        <a:ext cx="33559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586349534"/>
              </p:ext>
            </p:extLst>
          </p:nvPr>
        </p:nvGraphicFramePr>
        <p:xfrm>
          <a:off x="2209800" y="3276600"/>
          <a:ext cx="4741863" cy="1801813"/>
        </p:xfrm>
        <a:graphic>
          <a:graphicData uri="http://schemas.openxmlformats.org/presentationml/2006/ole">
            <mc:AlternateContent xmlns:mc="http://schemas.openxmlformats.org/markup-compatibility/2006">
              <mc:Choice xmlns:v="urn:schemas-microsoft-com:vml" Requires="v">
                <p:oleObj spid="_x0000_s104454" name="Equation" r:id="rId7" imgW="4736880" imgH="1815840" progId="Equation.DSMT4">
                  <p:embed/>
                </p:oleObj>
              </mc:Choice>
              <mc:Fallback>
                <p:oleObj name="Equation" r:id="rId7" imgW="4736880" imgH="1815840" progId="Equation.DSMT4">
                  <p:embed/>
                  <p:pic>
                    <p:nvPicPr>
                      <p:cNvPr id="0" name=""/>
                      <p:cNvPicPr>
                        <a:picLocks noChangeAspect="1" noChangeArrowheads="1"/>
                      </p:cNvPicPr>
                      <p:nvPr/>
                    </p:nvPicPr>
                    <p:blipFill>
                      <a:blip r:embed="rId8"/>
                      <a:srcRect/>
                      <a:stretch>
                        <a:fillRect/>
                      </a:stretch>
                    </p:blipFill>
                    <p:spPr bwMode="auto">
                      <a:xfrm>
                        <a:off x="2209800" y="3276600"/>
                        <a:ext cx="4741863"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98155589"/>
      </p:ext>
    </p:extLst>
  </p:cSld>
  <p:clrMapOvr>
    <a:masterClrMapping/>
  </p:clrMapOvr>
  <mc:AlternateContent xmlns:mc="http://schemas.openxmlformats.org/markup-compatibility/2006">
    <mc:Choice xmlns:p14="http://schemas.microsoft.com/office/powerpoint/2010/main" Requires="p14">
      <p:transition spd="slow" p14:dur="2000" advTm="39011"/>
    </mc:Choice>
    <mc:Fallback>
      <p:transition spd="slow" advTm="39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a:t>
            </a:r>
            <a:r>
              <a:rPr lang="en-US" dirty="0" smtClean="0"/>
              <a:t>we described the roots of a polynomial</a:t>
            </a:r>
            <a:endParaRPr lang="en-US" i="1" dirty="0"/>
          </a:p>
          <a:p>
            <a:pPr lvl="1"/>
            <a:r>
              <a:rPr lang="en-US" dirty="0" smtClean="0"/>
              <a:t>A real polynomial of degree </a:t>
            </a:r>
            <a:r>
              <a:rPr lang="en-US" i="1" dirty="0" smtClean="0"/>
              <a:t>n</a:t>
            </a:r>
            <a:r>
              <a:rPr lang="en-US" dirty="0" smtClean="0"/>
              <a:t> may have fewer than </a:t>
            </a:r>
            <a:r>
              <a:rPr lang="en-US" i="1" dirty="0" smtClean="0"/>
              <a:t>n</a:t>
            </a:r>
            <a:r>
              <a:rPr lang="en-US" dirty="0" smtClean="0"/>
              <a:t> roots</a:t>
            </a:r>
          </a:p>
          <a:p>
            <a:pPr lvl="1"/>
            <a:r>
              <a:rPr lang="en-US" dirty="0" smtClean="0"/>
              <a:t>We introduced the concept of multiplicity</a:t>
            </a:r>
          </a:p>
          <a:p>
            <a:pPr lvl="1"/>
            <a:r>
              <a:rPr lang="en-US" dirty="0" smtClean="0"/>
              <a:t>We gave the fundamental theorem of algebra</a:t>
            </a:r>
            <a:endParaRPr lang="en-US" dirty="0" smtClean="0"/>
          </a:p>
        </p:txBody>
      </p:sp>
      <p:sp>
        <p:nvSpPr>
          <p:cNvPr id="4" name="Footer Placeholder 3"/>
          <p:cNvSpPr>
            <a:spLocks noGrp="1"/>
          </p:cNvSpPr>
          <p:nvPr>
            <p:ph type="ftr" sz="quarter" idx="11"/>
          </p:nvPr>
        </p:nvSpPr>
        <p:spPr/>
        <p:txBody>
          <a:bodyPr/>
          <a:lstStyle/>
          <a:p>
            <a:r>
              <a:rPr lang="en-CA" smtClean="0"/>
              <a:t>The fundamental theorem of algebra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32011"/>
    </mc:Choice>
    <mc:Fallback>
      <p:transition spd="slow" advTm="32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a:t>
            </a:r>
            <a:r>
              <a:rPr lang="en-CA" sz="1800" dirty="0"/>
              <a:t>https://en.wikipedia.org/wiki/Fundamental_theorem_of_algebra</a:t>
            </a:r>
            <a:endParaRPr lang="en-CA" sz="1800" dirty="0" smtClean="0"/>
          </a:p>
          <a:p>
            <a:pPr marL="0" indent="0">
              <a:buNone/>
            </a:pPr>
            <a:r>
              <a:rPr lang="en-US" sz="1800" dirty="0" smtClean="0"/>
              <a:t>[</a:t>
            </a:r>
            <a:r>
              <a:rPr lang="en-US" sz="1800" dirty="0"/>
              <a:t>2</a:t>
            </a:r>
            <a:r>
              <a:rPr lang="en-US" sz="1800" dirty="0" smtClean="0"/>
              <a:t>]	</a:t>
            </a:r>
            <a:r>
              <a:rPr lang="en-US" sz="1800" dirty="0"/>
              <a:t>https://en.wikipedia.org/wiki/Multiplicity_(mathematics)</a:t>
            </a:r>
            <a:endParaRPr lang="en-CA" sz="1800" dirty="0" smtClean="0"/>
          </a:p>
          <a:p>
            <a:pPr marL="0" indent="0">
              <a:buNone/>
            </a:pPr>
            <a:r>
              <a:rPr lang="en-US" sz="1800" dirty="0" smtClean="0"/>
              <a:t>[3] </a:t>
            </a:r>
            <a:r>
              <a:rPr lang="en-US" sz="1800" dirty="0"/>
              <a:t>	</a:t>
            </a:r>
            <a:r>
              <a:rPr lang="en-US" sz="1800" dirty="0"/>
              <a:t>https://en.wikipedia.org/wiki/Polynomial_long_division</a:t>
            </a:r>
            <a:endParaRPr lang="en-CA" sz="1800" dirty="0" smtClean="0"/>
          </a:p>
        </p:txBody>
      </p:sp>
      <p:sp>
        <p:nvSpPr>
          <p:cNvPr id="4" name="Footer Placeholder 3"/>
          <p:cNvSpPr>
            <a:spLocks noGrp="1"/>
          </p:cNvSpPr>
          <p:nvPr>
            <p:ph type="ftr" sz="quarter" idx="11"/>
          </p:nvPr>
        </p:nvSpPr>
        <p:spPr/>
        <p:txBody>
          <a:bodyPr/>
          <a:lstStyle/>
          <a:p>
            <a:r>
              <a:rPr lang="en-CA" smtClean="0"/>
              <a:t>The fundamental theorem of algebra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3502"/>
    </mc:Choice>
    <mc:Fallback xmlns="">
      <p:transition spd="slow" advTm="3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Discussions with and courses from Prof. John A.R. Holbrook.</a:t>
            </a:r>
            <a:endParaRPr lang="en-CA" sz="1800" dirty="0"/>
          </a:p>
        </p:txBody>
      </p:sp>
      <p:sp>
        <p:nvSpPr>
          <p:cNvPr id="4" name="Footer Placeholder 3"/>
          <p:cNvSpPr>
            <a:spLocks noGrp="1"/>
          </p:cNvSpPr>
          <p:nvPr>
            <p:ph type="ftr" sz="quarter" idx="11"/>
          </p:nvPr>
        </p:nvSpPr>
        <p:spPr/>
        <p:txBody>
          <a:bodyPr/>
          <a:lstStyle/>
          <a:p>
            <a:r>
              <a:rPr lang="en-CA" smtClean="0"/>
              <a:t>The fundamental theorem of algebra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2579"/>
    </mc:Choice>
    <mc:Fallback xmlns="">
      <p:transition spd="slow" advTm="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The fundamental theorem of algebra</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24</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3348"/>
    </mc:Choice>
    <mc:Fallback xmlns="">
      <p:transition spd="slow" advTm="3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fundamental theorem of algebra</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4489"/>
    </mc:Choice>
    <mc:Fallback xmlns="">
      <p:transition spd="slow" advTm="4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CA" dirty="0"/>
          </a:p>
        </p:txBody>
      </p:sp>
      <p:sp>
        <p:nvSpPr>
          <p:cNvPr id="3" name="Content Placeholder 2"/>
          <p:cNvSpPr>
            <a:spLocks noGrp="1"/>
          </p:cNvSpPr>
          <p:nvPr>
            <p:ph idx="1"/>
          </p:nvPr>
        </p:nvSpPr>
        <p:spPr/>
        <p:txBody>
          <a:bodyPr/>
          <a:lstStyle/>
          <a:p>
            <a:r>
              <a:rPr lang="en-US" dirty="0" smtClean="0"/>
              <a:t>The </a:t>
            </a:r>
            <a:r>
              <a:rPr lang="en-US" i="1" dirty="0" smtClean="0"/>
              <a:t>degree</a:t>
            </a:r>
            <a:r>
              <a:rPr lang="en-US" dirty="0" smtClean="0"/>
              <a:t> of a polynomial is the highest power of the indeterminate that has a non-zero coefficient when expanded</a:t>
            </a:r>
          </a:p>
          <a:p>
            <a:pPr lvl="1"/>
            <a:r>
              <a:rPr lang="en-US" dirty="0" smtClean="0"/>
              <a:t>For example, </a:t>
            </a:r>
            <a:r>
              <a:rPr lang="en-US" dirty="0" err="1" smtClean="0">
                <a:latin typeface="Times New Roman" panose="02020603050405020304" pitchFamily="18" charset="0"/>
              </a:rPr>
              <a:t>deg</a:t>
            </a:r>
            <a:r>
              <a:rPr lang="en-US" dirty="0" smtClean="0">
                <a:latin typeface="Times New Roman" panose="02020603050405020304" pitchFamily="18" charset="0"/>
              </a:rPr>
              <a:t>( </a:t>
            </a:r>
            <a:r>
              <a:rPr lang="en-US" i="1" dirty="0" smtClean="0">
                <a:latin typeface="Times New Roman" panose="02020603050405020304" pitchFamily="18" charset="0"/>
              </a:rPr>
              <a:t>z</a:t>
            </a:r>
            <a:r>
              <a:rPr lang="en-US" baseline="30000" dirty="0" smtClean="0">
                <a:latin typeface="Times New Roman" panose="02020603050405020304" pitchFamily="18" charset="0"/>
              </a:rPr>
              <a:t>7</a:t>
            </a:r>
            <a:r>
              <a:rPr lang="en-US" dirty="0" smtClean="0">
                <a:latin typeface="Times New Roman" panose="02020603050405020304" pitchFamily="18" charset="0"/>
              </a:rPr>
              <a:t> – 5</a:t>
            </a:r>
            <a:r>
              <a:rPr lang="en-US" i="1" dirty="0" smtClean="0">
                <a:latin typeface="Times New Roman" panose="02020603050405020304" pitchFamily="18" charset="0"/>
              </a:rPr>
              <a:t>z</a:t>
            </a:r>
            <a:r>
              <a:rPr lang="en-US" dirty="0" smtClean="0">
                <a:latin typeface="Times New Roman" panose="02020603050405020304" pitchFamily="18" charset="0"/>
              </a:rPr>
              <a:t> + 3 ) = 7</a:t>
            </a:r>
          </a:p>
          <a:p>
            <a:pPr marL="457200" lvl="1" indent="0">
              <a:buNone/>
            </a:pPr>
            <a:r>
              <a:rPr lang="en-US" dirty="0">
                <a:latin typeface="Times New Roman" panose="02020603050405020304" pitchFamily="18" charset="0"/>
              </a:rPr>
              <a:t>	</a:t>
            </a:r>
            <a:r>
              <a:rPr lang="en-US" dirty="0" smtClean="0">
                <a:latin typeface="Times New Roman" panose="02020603050405020304" pitchFamily="18" charset="0"/>
              </a:rPr>
              <a:t>		  </a:t>
            </a:r>
            <a:r>
              <a:rPr lang="en-US" dirty="0" err="1" smtClean="0">
                <a:latin typeface="Times New Roman" panose="02020603050405020304" pitchFamily="18" charset="0"/>
              </a:rPr>
              <a:t>deg</a:t>
            </a:r>
            <a:r>
              <a:rPr lang="en-US" dirty="0" smtClean="0">
                <a:latin typeface="Times New Roman" panose="02020603050405020304" pitchFamily="18" charset="0"/>
              </a:rPr>
              <a:t>( </a:t>
            </a:r>
            <a:r>
              <a:rPr lang="en-US" i="1" dirty="0" smtClean="0">
                <a:latin typeface="Times New Roman" panose="02020603050405020304" pitchFamily="18" charset="0"/>
              </a:rPr>
              <a:t>z</a:t>
            </a:r>
            <a:r>
              <a:rPr lang="en-US" dirty="0" smtClean="0">
                <a:latin typeface="Times New Roman" panose="02020603050405020304" pitchFamily="18" charset="0"/>
              </a:rPr>
              <a:t> – 5 ) = 1</a:t>
            </a:r>
          </a:p>
          <a:p>
            <a:pPr marL="457200" lvl="1" indent="0">
              <a:buNone/>
            </a:pPr>
            <a:r>
              <a:rPr lang="en-US" dirty="0">
                <a:latin typeface="Times New Roman" panose="02020603050405020304" pitchFamily="18" charset="0"/>
              </a:rPr>
              <a:t>	</a:t>
            </a:r>
            <a:r>
              <a:rPr lang="en-US" dirty="0" smtClean="0">
                <a:latin typeface="Times New Roman" panose="02020603050405020304" pitchFamily="18" charset="0"/>
              </a:rPr>
              <a:t>		        </a:t>
            </a:r>
            <a:r>
              <a:rPr lang="en-US" dirty="0" err="1" smtClean="0">
                <a:latin typeface="Times New Roman" panose="02020603050405020304" pitchFamily="18" charset="0"/>
              </a:rPr>
              <a:t>deg</a:t>
            </a:r>
            <a:r>
              <a:rPr lang="en-US" dirty="0" smtClean="0">
                <a:latin typeface="Times New Roman" panose="02020603050405020304" pitchFamily="18" charset="0"/>
              </a:rPr>
              <a:t>( 3 ) = 0</a:t>
            </a:r>
          </a:p>
          <a:p>
            <a:pPr marL="457200" lvl="1" indent="0">
              <a:buNone/>
            </a:pPr>
            <a:r>
              <a:rPr lang="en-US" dirty="0">
                <a:latin typeface="Times New Roman" panose="02020603050405020304" pitchFamily="18" charset="0"/>
              </a:rPr>
              <a:t>	</a:t>
            </a:r>
            <a:r>
              <a:rPr lang="en-US" dirty="0" smtClean="0">
                <a:latin typeface="Times New Roman" panose="02020603050405020304" pitchFamily="18" charset="0"/>
              </a:rPr>
              <a:t>		        </a:t>
            </a:r>
            <a:r>
              <a:rPr lang="en-US" dirty="0" err="1" smtClean="0">
                <a:latin typeface="Times New Roman" panose="02020603050405020304" pitchFamily="18" charset="0"/>
              </a:rPr>
              <a:t>deg</a:t>
            </a:r>
            <a:r>
              <a:rPr lang="en-US" dirty="0" smtClean="0">
                <a:latin typeface="Times New Roman" panose="02020603050405020304" pitchFamily="18" charset="0"/>
              </a:rPr>
              <a:t>( 0 ) = –</a:t>
            </a:r>
            <a:r>
              <a:rPr lang="en-CA" dirty="0" smtClean="0">
                <a:latin typeface="Times New Roman" panose="02020603050405020304" pitchFamily="18" charset="0"/>
              </a:rPr>
              <a:t>∞	</a:t>
            </a:r>
            <a:r>
              <a:rPr lang="en-CA" dirty="0" smtClean="0"/>
              <a:t>(special case)</a:t>
            </a:r>
            <a:endParaRPr lang="en-US" dirty="0" smtClean="0"/>
          </a:p>
          <a:p>
            <a:endParaRPr lang="en-US" dirty="0"/>
          </a:p>
          <a:p>
            <a:r>
              <a:rPr lang="en-US" dirty="0" smtClean="0"/>
              <a:t>A polynomial </a:t>
            </a:r>
            <a:r>
              <a:rPr lang="en-US" i="1" dirty="0" smtClean="0">
                <a:latin typeface="Times New Roman" panose="02020603050405020304" pitchFamily="18" charset="0"/>
                <a:ea typeface="Tahoma" panose="020B0604030504040204" pitchFamily="34" charset="0"/>
              </a:rPr>
              <a:t>p</a:t>
            </a:r>
            <a:r>
              <a:rPr lang="en-US" i="1" dirty="0" smtClean="0"/>
              <a:t> </a:t>
            </a:r>
            <a:r>
              <a:rPr lang="en-US" dirty="0" smtClean="0"/>
              <a:t>has a root at a specific point </a:t>
            </a:r>
            <a:r>
              <a:rPr lang="en-US" i="1" dirty="0" smtClean="0">
                <a:latin typeface="Times New Roman" panose="02020603050405020304" pitchFamily="18" charset="0"/>
              </a:rPr>
              <a:t>z</a:t>
            </a:r>
            <a:r>
              <a:rPr lang="en-US" baseline="-25000" dirty="0" smtClean="0">
                <a:latin typeface="Times New Roman" panose="02020603050405020304" pitchFamily="18" charset="0"/>
              </a:rPr>
              <a:t>0</a:t>
            </a:r>
            <a:r>
              <a:rPr lang="en-US" dirty="0" smtClean="0"/>
              <a:t> if </a:t>
            </a:r>
            <a:r>
              <a:rPr lang="en-US" i="1" dirty="0" smtClean="0">
                <a:latin typeface="Times New Roman" panose="02020603050405020304" pitchFamily="18" charset="0"/>
              </a:rPr>
              <a:t>p</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baseline="-25000" dirty="0">
                <a:latin typeface="Times New Roman" panose="02020603050405020304" pitchFamily="18" charset="0"/>
              </a:rPr>
              <a:t>0</a:t>
            </a:r>
            <a:r>
              <a:rPr lang="en-US" dirty="0" smtClean="0">
                <a:latin typeface="Times New Roman" panose="02020603050405020304" pitchFamily="18" charset="0"/>
              </a:rPr>
              <a:t>) = 0</a:t>
            </a:r>
          </a:p>
          <a:p>
            <a:pPr lvl="1"/>
            <a:r>
              <a:rPr lang="en-US" dirty="0" smtClean="0"/>
              <a:t>All non-zero polynomials </a:t>
            </a:r>
            <a:r>
              <a:rPr lang="en-US" i="1" dirty="0" smtClean="0">
                <a:latin typeface="Times New Roman" panose="02020603050405020304" pitchFamily="18" charset="0"/>
              </a:rPr>
              <a:t>p</a:t>
            </a:r>
            <a:r>
              <a:rPr lang="en-US" dirty="0" smtClean="0"/>
              <a:t> have at most </a:t>
            </a:r>
            <a:r>
              <a:rPr lang="en-US" dirty="0" err="1" smtClean="0">
                <a:latin typeface="Times New Roman" panose="02020603050405020304" pitchFamily="18" charset="0"/>
              </a:rPr>
              <a:t>deg</a:t>
            </a:r>
            <a:r>
              <a:rPr lang="en-US" dirty="0" smtClean="0">
                <a:latin typeface="Times New Roman" panose="02020603050405020304" pitchFamily="18" charset="0"/>
              </a:rPr>
              <a:t>(</a:t>
            </a:r>
            <a:r>
              <a:rPr lang="en-US" i="1" dirty="0" smtClean="0">
                <a:latin typeface="Times New Roman" panose="02020603050405020304" pitchFamily="18" charset="0"/>
              </a:rPr>
              <a:t>p</a:t>
            </a:r>
            <a:r>
              <a:rPr lang="en-US" dirty="0" smtClean="0">
                <a:latin typeface="Times New Roman" panose="02020603050405020304" pitchFamily="18" charset="0"/>
              </a:rPr>
              <a:t>)</a:t>
            </a:r>
            <a:r>
              <a:rPr lang="en-US" dirty="0" smtClean="0"/>
              <a:t> roots</a:t>
            </a:r>
          </a:p>
          <a:p>
            <a:pPr lvl="1"/>
            <a:r>
              <a:rPr lang="en-US" dirty="0" smtClean="0"/>
              <a:t>If we restrict ourselves to real roots, some non-constant polynomials have no roots</a:t>
            </a:r>
          </a:p>
          <a:p>
            <a:pPr lvl="2"/>
            <a:r>
              <a:rPr lang="en-US" dirty="0" smtClean="0"/>
              <a:t>For example, </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+ 1</a:t>
            </a:r>
            <a:r>
              <a:rPr lang="en-US" dirty="0" smtClean="0"/>
              <a:t> and </a:t>
            </a:r>
            <a:r>
              <a:rPr lang="en-US" i="1" dirty="0" smtClean="0">
                <a:latin typeface="Times New Roman" panose="02020603050405020304" pitchFamily="18" charset="0"/>
              </a:rPr>
              <a:t>z</a:t>
            </a:r>
            <a:r>
              <a:rPr lang="en-US" baseline="30000" dirty="0" smtClean="0">
                <a:latin typeface="Times New Roman" panose="02020603050405020304" pitchFamily="18" charset="0"/>
              </a:rPr>
              <a:t>4</a:t>
            </a:r>
            <a:r>
              <a:rPr lang="en-US" dirty="0" smtClean="0">
                <a:latin typeface="Times New Roman" panose="02020603050405020304" pitchFamily="18" charset="0"/>
              </a:rPr>
              <a:t> – 3</a:t>
            </a:r>
            <a:r>
              <a:rPr lang="en-US" i="1" dirty="0" smtClean="0">
                <a:latin typeface="Times New Roman" panose="02020603050405020304" pitchFamily="18" charset="0"/>
              </a:rPr>
              <a:t>z</a:t>
            </a:r>
            <a:r>
              <a:rPr lang="en-US" baseline="30000" dirty="0" smtClean="0">
                <a:latin typeface="Times New Roman" panose="02020603050405020304" pitchFamily="18" charset="0"/>
              </a:rPr>
              <a:t>3</a:t>
            </a:r>
            <a:r>
              <a:rPr lang="en-US" dirty="0" smtClean="0">
                <a:latin typeface="Times New Roman" panose="02020603050405020304" pitchFamily="18" charset="0"/>
              </a:rPr>
              <a:t> + 4</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a:t>
            </a:r>
            <a:r>
              <a:rPr lang="en-US" i="1" dirty="0" smtClean="0">
                <a:latin typeface="Times New Roman" panose="02020603050405020304" pitchFamily="18" charset="0"/>
              </a:rPr>
              <a:t>z</a:t>
            </a:r>
            <a:r>
              <a:rPr lang="en-US" dirty="0" smtClean="0">
                <a:latin typeface="Times New Roman" panose="02020603050405020304" pitchFamily="18" charset="0"/>
              </a:rPr>
              <a:t> + 2</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The fundamental theorem of algebra</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24393779"/>
      </p:ext>
    </p:extLst>
  </p:cSld>
  <p:clrMapOvr>
    <a:masterClrMapping/>
  </p:clrMapOvr>
  <mc:AlternateContent xmlns:mc="http://schemas.openxmlformats.org/markup-compatibility/2006">
    <mc:Choice xmlns:p14="http://schemas.microsoft.com/office/powerpoint/2010/main" Requires="p14">
      <p:transition spd="slow" p14:dur="2000" advTm="81056"/>
    </mc:Choice>
    <mc:Fallback>
      <p:transition spd="slow" advTm="81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 for the root of a polynomial</a:t>
            </a:r>
            <a:endParaRPr lang="en-CA" dirty="0"/>
          </a:p>
        </p:txBody>
      </p:sp>
      <p:sp>
        <p:nvSpPr>
          <p:cNvPr id="3" name="Content Placeholder 2"/>
          <p:cNvSpPr>
            <a:spLocks noGrp="1"/>
          </p:cNvSpPr>
          <p:nvPr>
            <p:ph idx="1"/>
          </p:nvPr>
        </p:nvSpPr>
        <p:spPr/>
        <p:txBody>
          <a:bodyPr/>
          <a:lstStyle/>
          <a:p>
            <a:r>
              <a:rPr lang="en-US" dirty="0" smtClean="0"/>
              <a:t>A polynomial </a:t>
            </a:r>
            <a:r>
              <a:rPr lang="en-US" i="1" dirty="0" smtClean="0">
                <a:latin typeface="Times New Roman" panose="02020603050405020304" pitchFamily="18" charset="0"/>
              </a:rPr>
              <a:t>p</a:t>
            </a:r>
            <a:r>
              <a:rPr lang="en-US" dirty="0" smtClean="0">
                <a:latin typeface="Times New Roman" panose="02020603050405020304" pitchFamily="18" charset="0"/>
              </a:rPr>
              <a:t> </a:t>
            </a:r>
            <a:r>
              <a:rPr lang="en-US" dirty="0" smtClean="0"/>
              <a:t>has a root at a point</a:t>
            </a:r>
            <a:r>
              <a:rPr lang="en-US" dirty="0" smtClean="0">
                <a:latin typeface="Times New Roman" panose="02020603050405020304" pitchFamily="18" charset="0"/>
              </a:rPr>
              <a:t> </a:t>
            </a:r>
            <a:r>
              <a:rPr lang="en-US" i="1" dirty="0" smtClean="0">
                <a:latin typeface="Times New Roman" panose="02020603050405020304" pitchFamily="18" charset="0"/>
              </a:rPr>
              <a:t>z</a:t>
            </a:r>
            <a:r>
              <a:rPr lang="en-US" baseline="-25000" dirty="0">
                <a:latin typeface="Times New Roman" panose="02020603050405020304" pitchFamily="18" charset="0"/>
              </a:rPr>
              <a:t>0</a:t>
            </a:r>
            <a:r>
              <a:rPr lang="en-US" dirty="0" smtClean="0">
                <a:latin typeface="Times New Roman" panose="02020603050405020304" pitchFamily="18" charset="0"/>
              </a:rPr>
              <a:t> </a:t>
            </a:r>
            <a:r>
              <a:rPr lang="en-US" dirty="0" smtClean="0"/>
              <a:t>if</a:t>
            </a:r>
            <a:r>
              <a:rPr lang="en-US" dirty="0" smtClean="0">
                <a:latin typeface="Times New Roman" panose="02020603050405020304" pitchFamily="18" charset="0"/>
              </a:rPr>
              <a:t> </a:t>
            </a:r>
            <a:r>
              <a:rPr lang="en-US" i="1" dirty="0" smtClean="0">
                <a:latin typeface="Times New Roman" panose="02020603050405020304" pitchFamily="18" charset="0"/>
              </a:rPr>
              <a:t>p</a:t>
            </a:r>
            <a:r>
              <a:rPr lang="en-US" dirty="0">
                <a:latin typeface="Times New Roman" panose="02020603050405020304" pitchFamily="18" charset="0"/>
              </a:rPr>
              <a:t> </a:t>
            </a:r>
            <a:r>
              <a:rPr lang="en-US" dirty="0" smtClean="0"/>
              <a:t>can be written as</a:t>
            </a:r>
          </a:p>
          <a:p>
            <a:pPr marL="0" indent="0" algn="ctr">
              <a:buNone/>
            </a:pPr>
            <a:r>
              <a:rPr lang="en-US" i="1" dirty="0" smtClean="0">
                <a:latin typeface="Times New Roman" panose="02020603050405020304" pitchFamily="18" charset="0"/>
              </a:rPr>
              <a:t>p</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z</a:t>
            </a:r>
            <a:r>
              <a:rPr lang="en-US" baseline="-25000" dirty="0" smtClean="0">
                <a:latin typeface="Times New Roman" panose="02020603050405020304" pitchFamily="18" charset="0"/>
              </a:rPr>
              <a:t>0</a:t>
            </a:r>
            <a:r>
              <a:rPr lang="en-US" dirty="0" smtClean="0">
                <a:latin typeface="Times New Roman" panose="02020603050405020304" pitchFamily="18" charset="0"/>
              </a:rPr>
              <a:t>) </a:t>
            </a:r>
            <a:r>
              <a:rPr lang="en-US" i="1" dirty="0" smtClean="0">
                <a:latin typeface="Times New Roman" panose="02020603050405020304" pitchFamily="18" charset="0"/>
              </a:rPr>
              <a:t>q</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a:t>
            </a:r>
          </a:p>
          <a:p>
            <a:pPr marL="0" indent="0">
              <a:buNone/>
            </a:pPr>
            <a:r>
              <a:rPr lang="en-US" dirty="0"/>
              <a:t> </a:t>
            </a:r>
            <a:r>
              <a:rPr lang="en-US" dirty="0" smtClean="0"/>
              <a:t>    where</a:t>
            </a:r>
            <a:r>
              <a:rPr lang="en-US" dirty="0" smtClean="0">
                <a:latin typeface="Times New Roman" panose="02020603050405020304" pitchFamily="18" charset="0"/>
              </a:rPr>
              <a:t> </a:t>
            </a:r>
            <a:r>
              <a:rPr lang="en-US" i="1" dirty="0" smtClean="0">
                <a:latin typeface="Times New Roman" panose="02020603050405020304" pitchFamily="18" charset="0"/>
              </a:rPr>
              <a:t>q</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a:t>
            </a:r>
            <a:r>
              <a:rPr lang="en-US" dirty="0" smtClean="0"/>
              <a:t>is a polynomial of one less degree than</a:t>
            </a:r>
            <a:r>
              <a:rPr lang="en-US" dirty="0" smtClean="0">
                <a:latin typeface="Times New Roman" panose="02020603050405020304" pitchFamily="18" charset="0"/>
              </a:rPr>
              <a:t> </a:t>
            </a:r>
            <a:r>
              <a:rPr lang="en-US" i="1" dirty="0" smtClean="0">
                <a:latin typeface="Times New Roman" panose="02020603050405020304" pitchFamily="18" charset="0"/>
              </a:rPr>
              <a:t>p</a:t>
            </a:r>
            <a:r>
              <a:rPr lang="en-US" dirty="0"/>
              <a:t> </a:t>
            </a:r>
            <a:endParaRPr lang="en-US" dirty="0" smtClean="0"/>
          </a:p>
          <a:p>
            <a:pPr lvl="1"/>
            <a:r>
              <a:rPr lang="en-US" dirty="0" smtClean="0"/>
              <a:t>For example, </a:t>
            </a:r>
            <a:r>
              <a:rPr lang="en-US" i="1" dirty="0" smtClean="0">
                <a:latin typeface="Times New Roman" panose="02020603050405020304" pitchFamily="18" charset="0"/>
              </a:rPr>
              <a:t>z</a:t>
            </a:r>
            <a:r>
              <a:rPr lang="en-US" baseline="30000" dirty="0" smtClean="0">
                <a:latin typeface="Times New Roman" panose="02020603050405020304" pitchFamily="18" charset="0"/>
              </a:rPr>
              <a:t>3</a:t>
            </a:r>
            <a:r>
              <a:rPr lang="en-US" dirty="0" smtClean="0">
                <a:latin typeface="Times New Roman" panose="02020603050405020304" pitchFamily="18" charset="0"/>
              </a:rPr>
              <a:t> – 5</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+ 2</a:t>
            </a:r>
            <a:r>
              <a:rPr lang="en-US" i="1" dirty="0" smtClean="0">
                <a:latin typeface="Times New Roman" panose="02020603050405020304" pitchFamily="18" charset="0"/>
              </a:rPr>
              <a:t>z</a:t>
            </a:r>
            <a:r>
              <a:rPr lang="en-US" dirty="0" smtClean="0">
                <a:latin typeface="Times New Roman" panose="02020603050405020304" pitchFamily="18" charset="0"/>
              </a:rPr>
              <a:t> + 8</a:t>
            </a:r>
            <a:r>
              <a:rPr lang="en-US" dirty="0" smtClean="0"/>
              <a:t> has a root at </a:t>
            </a:r>
            <a:r>
              <a:rPr lang="en-US" i="1" dirty="0" smtClean="0">
                <a:latin typeface="Times New Roman" panose="02020603050405020304" pitchFamily="18" charset="0"/>
              </a:rPr>
              <a:t>z</a:t>
            </a:r>
            <a:r>
              <a:rPr lang="en-US" dirty="0" smtClean="0">
                <a:latin typeface="Times New Roman" panose="02020603050405020304" pitchFamily="18" charset="0"/>
              </a:rPr>
              <a:t> = 2</a:t>
            </a:r>
            <a:r>
              <a:rPr lang="en-US" dirty="0" smtClean="0"/>
              <a:t> because</a:t>
            </a:r>
          </a:p>
          <a:p>
            <a:pPr marL="457200" lvl="1" indent="0" algn="ctr">
              <a:buNone/>
            </a:pPr>
            <a:r>
              <a:rPr lang="en-US" i="1" dirty="0">
                <a:latin typeface="Times New Roman" panose="02020603050405020304" pitchFamily="18" charset="0"/>
              </a:rPr>
              <a:t>z</a:t>
            </a:r>
            <a:r>
              <a:rPr lang="en-US" baseline="30000" dirty="0">
                <a:latin typeface="Times New Roman" panose="02020603050405020304" pitchFamily="18" charset="0"/>
              </a:rPr>
              <a:t>3</a:t>
            </a:r>
            <a:r>
              <a:rPr lang="en-US" dirty="0">
                <a:latin typeface="Times New Roman" panose="02020603050405020304" pitchFamily="18" charset="0"/>
              </a:rPr>
              <a:t> – 5</a:t>
            </a:r>
            <a:r>
              <a:rPr lang="en-US" i="1" dirty="0">
                <a:latin typeface="Times New Roman" panose="02020603050405020304" pitchFamily="18" charset="0"/>
              </a:rPr>
              <a:t>z</a:t>
            </a:r>
            <a:r>
              <a:rPr lang="en-US" baseline="30000" dirty="0">
                <a:latin typeface="Times New Roman" panose="02020603050405020304" pitchFamily="18" charset="0"/>
              </a:rPr>
              <a:t>2</a:t>
            </a:r>
            <a:r>
              <a:rPr lang="en-US" dirty="0">
                <a:latin typeface="Times New Roman" panose="02020603050405020304" pitchFamily="18" charset="0"/>
              </a:rPr>
              <a:t> + 2</a:t>
            </a:r>
            <a:r>
              <a:rPr lang="en-US" i="1" dirty="0">
                <a:latin typeface="Times New Roman" panose="02020603050405020304" pitchFamily="18" charset="0"/>
              </a:rPr>
              <a:t>z</a:t>
            </a:r>
            <a:r>
              <a:rPr lang="en-US" dirty="0">
                <a:latin typeface="Times New Roman" panose="02020603050405020304" pitchFamily="18" charset="0"/>
              </a:rPr>
              <a:t> + </a:t>
            </a:r>
            <a:r>
              <a:rPr lang="en-US" dirty="0" smtClean="0">
                <a:latin typeface="Times New Roman" panose="02020603050405020304" pitchFamily="18" charset="0"/>
              </a:rPr>
              <a:t>8 = (</a:t>
            </a:r>
            <a:r>
              <a:rPr lang="en-US" i="1" dirty="0" smtClean="0">
                <a:latin typeface="Times New Roman" panose="02020603050405020304" pitchFamily="18" charset="0"/>
              </a:rPr>
              <a:t>z</a:t>
            </a:r>
            <a:r>
              <a:rPr lang="en-US" dirty="0" smtClean="0">
                <a:latin typeface="Times New Roman" panose="02020603050405020304" pitchFamily="18" charset="0"/>
              </a:rPr>
              <a:t> – 2)(</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3</a:t>
            </a:r>
            <a:r>
              <a:rPr lang="en-US" i="1" dirty="0" smtClean="0">
                <a:latin typeface="Times New Roman" panose="02020603050405020304" pitchFamily="18" charset="0"/>
              </a:rPr>
              <a:t>z</a:t>
            </a:r>
            <a:r>
              <a:rPr lang="en-US" dirty="0" smtClean="0">
                <a:latin typeface="Times New Roman" panose="02020603050405020304" pitchFamily="18" charset="0"/>
              </a:rPr>
              <a:t> – 4)</a:t>
            </a:r>
            <a:endParaRPr lang="en-US" dirty="0" smtClean="0">
              <a:latin typeface="Times New Roman" panose="02020603050405020304" pitchFamily="18" charset="0"/>
            </a:endParaRPr>
          </a:p>
          <a:p>
            <a:pPr lvl="1"/>
            <a:endParaRPr lang="en-US" dirty="0" smtClean="0"/>
          </a:p>
          <a:p>
            <a:r>
              <a:rPr lang="en-US" dirty="0" smtClean="0"/>
              <a:t>From this point on, roots may be complex:</a:t>
            </a:r>
          </a:p>
          <a:p>
            <a:pPr marL="0" lvl="1" indent="0" algn="ctr">
              <a:buNone/>
            </a:pPr>
            <a:r>
              <a:rPr lang="en-US" i="1" dirty="0" smtClean="0">
                <a:latin typeface="Times New Roman" panose="02020603050405020304" pitchFamily="18" charset="0"/>
              </a:rPr>
              <a:t>          z</a:t>
            </a:r>
            <a:r>
              <a:rPr lang="en-US" baseline="30000" dirty="0" smtClean="0">
                <a:latin typeface="Times New Roman" panose="02020603050405020304" pitchFamily="18" charset="0"/>
              </a:rPr>
              <a:t>4</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Times New Roman" panose="02020603050405020304" pitchFamily="18" charset="0"/>
              </a:rPr>
              <a:t>z</a:t>
            </a:r>
            <a:r>
              <a:rPr lang="en-US" baseline="30000" dirty="0" smtClean="0">
                <a:latin typeface="Times New Roman" panose="02020603050405020304" pitchFamily="18" charset="0"/>
              </a:rPr>
              <a:t>3</a:t>
            </a:r>
            <a:r>
              <a:rPr lang="en-US" dirty="0" smtClean="0">
                <a:latin typeface="Times New Roman" panose="02020603050405020304" pitchFamily="18" charset="0"/>
              </a:rPr>
              <a:t> – 3</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17</a:t>
            </a:r>
            <a:r>
              <a:rPr lang="en-US" i="1" dirty="0" smtClean="0">
                <a:latin typeface="Times New Roman" panose="02020603050405020304" pitchFamily="18" charset="0"/>
              </a:rPr>
              <a:t>z</a:t>
            </a:r>
            <a:r>
              <a:rPr lang="en-US" dirty="0" smtClean="0">
                <a:latin typeface="Times New Roman" panose="02020603050405020304" pitchFamily="18" charset="0"/>
              </a:rPr>
              <a:t> – 30 = </a:t>
            </a:r>
            <a:r>
              <a:rPr lang="en-US" dirty="0">
                <a:latin typeface="Times New Roman" panose="02020603050405020304" pitchFamily="18" charset="0"/>
              </a:rPr>
              <a:t>(</a:t>
            </a:r>
            <a:r>
              <a:rPr lang="en-US" i="1" dirty="0">
                <a:latin typeface="Times New Roman" panose="02020603050405020304" pitchFamily="18" charset="0"/>
              </a:rPr>
              <a:t>z</a:t>
            </a:r>
            <a:r>
              <a:rPr lang="en-US" dirty="0">
                <a:latin typeface="Times New Roman" panose="02020603050405020304" pitchFamily="18" charset="0"/>
              </a:rPr>
              <a:t> – </a:t>
            </a:r>
            <a:r>
              <a:rPr lang="en-US" dirty="0" smtClean="0">
                <a:latin typeface="Times New Roman" panose="02020603050405020304" pitchFamily="18" charset="0"/>
              </a:rPr>
              <a:t>1 + 2</a:t>
            </a:r>
            <a:r>
              <a:rPr lang="en-US" i="1" dirty="0" smtClean="0">
                <a:latin typeface="Times New Roman" panose="02020603050405020304" pitchFamily="18" charset="0"/>
              </a:rPr>
              <a:t>j</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baseline="30000" dirty="0" smtClean="0">
                <a:latin typeface="Times New Roman" panose="02020603050405020304" pitchFamily="18" charset="0"/>
              </a:rPr>
              <a:t>3</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3</a:t>
            </a:r>
            <a:r>
              <a:rPr lang="en-US" i="1" dirty="0" smtClean="0">
                <a:latin typeface="Times New Roman" panose="02020603050405020304" pitchFamily="18" charset="0"/>
              </a:rPr>
              <a:t>j z</a:t>
            </a:r>
            <a:r>
              <a:rPr lang="en-US" baseline="30000" dirty="0" smtClean="0">
                <a:latin typeface="Times New Roman" panose="02020603050405020304" pitchFamily="18" charset="0"/>
              </a:rPr>
              <a:t>2</a:t>
            </a:r>
            <a:r>
              <a:rPr lang="en-US" dirty="0" smtClean="0">
                <a:latin typeface="Times New Roman" panose="02020603050405020304" pitchFamily="18" charset="0"/>
              </a:rPr>
              <a:t> – (7 – 2</a:t>
            </a:r>
            <a:r>
              <a:rPr lang="en-US" i="1" dirty="0" smtClean="0">
                <a:latin typeface="Times New Roman" panose="02020603050405020304" pitchFamily="18" charset="0"/>
              </a:rPr>
              <a:t>j</a:t>
            </a:r>
            <a:r>
              <a:rPr lang="en-US" dirty="0" smtClean="0">
                <a:latin typeface="Times New Roman" panose="02020603050405020304" pitchFamily="18" charset="0"/>
              </a:rPr>
              <a:t>) </a:t>
            </a:r>
            <a:r>
              <a:rPr lang="en-US" i="1" dirty="0" smtClean="0">
                <a:latin typeface="Times New Roman" panose="02020603050405020304" pitchFamily="18" charset="0"/>
              </a:rPr>
              <a:t>z</a:t>
            </a:r>
            <a:r>
              <a:rPr lang="en-US" dirty="0" smtClean="0">
                <a:latin typeface="Times New Roman" panose="02020603050405020304" pitchFamily="18" charset="0"/>
              </a:rPr>
              <a:t> + 6 + 12</a:t>
            </a:r>
            <a:r>
              <a:rPr lang="en-US" i="1" dirty="0" smtClean="0">
                <a:latin typeface="Times New Roman" panose="02020603050405020304" pitchFamily="18" charset="0"/>
              </a:rPr>
              <a:t>j</a:t>
            </a:r>
            <a:r>
              <a:rPr lang="en-US" dirty="0" smtClean="0">
                <a:latin typeface="Times New Roman" panose="02020603050405020304" pitchFamily="18" charset="0"/>
              </a:rPr>
              <a:t>)</a:t>
            </a:r>
            <a:endParaRPr lang="en-US" dirty="0">
              <a:latin typeface="Times New Roman" panose="02020603050405020304" pitchFamily="18" charset="0"/>
            </a:endParaRPr>
          </a:p>
          <a:p>
            <a:pPr lvl="1"/>
            <a:endParaRPr lang="en-US" dirty="0" smtClean="0"/>
          </a:p>
          <a:p>
            <a:pPr lvl="1"/>
            <a:r>
              <a:rPr lang="en-US" dirty="0" smtClean="0"/>
              <a:t>You will not have to find such roots in this course! </a:t>
            </a:r>
            <a:r>
              <a:rPr lang="en-US" dirty="0" smtClean="0">
                <a:sym typeface="Wingdings" panose="05000000000000000000" pitchFamily="2" charset="2"/>
              </a:rPr>
              <a:t></a:t>
            </a:r>
          </a:p>
          <a:p>
            <a:pPr lvl="1"/>
            <a:r>
              <a:rPr lang="en-US" dirty="0" smtClean="0">
                <a:sym typeface="Wingdings" panose="05000000000000000000" pitchFamily="2" charset="2"/>
              </a:rPr>
              <a:t>There are software packages that do this</a:t>
            </a:r>
            <a:endParaRPr lang="en-US" dirty="0" smtClean="0"/>
          </a:p>
        </p:txBody>
      </p:sp>
      <p:sp>
        <p:nvSpPr>
          <p:cNvPr id="4" name="Footer Placeholder 3"/>
          <p:cNvSpPr>
            <a:spLocks noGrp="1"/>
          </p:cNvSpPr>
          <p:nvPr>
            <p:ph type="ftr" sz="quarter" idx="11"/>
          </p:nvPr>
        </p:nvSpPr>
        <p:spPr/>
        <p:txBody>
          <a:bodyPr/>
          <a:lstStyle/>
          <a:p>
            <a:r>
              <a:rPr lang="en-CA" smtClean="0"/>
              <a:t>The fundamental theorem of algebra</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52563284"/>
      </p:ext>
    </p:extLst>
  </p:cSld>
  <p:clrMapOvr>
    <a:masterClrMapping/>
  </p:clrMapOvr>
  <mc:AlternateContent xmlns:mc="http://schemas.openxmlformats.org/markup-compatibility/2006">
    <mc:Choice xmlns:p14="http://schemas.microsoft.com/office/powerpoint/2010/main" Requires="p14">
      <p:transition spd="slow" p14:dur="2000" advTm="84853"/>
    </mc:Choice>
    <mc:Fallback>
      <p:transition spd="slow" advTm="84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534400" cy="4525963"/>
          </a:xfrm>
        </p:spPr>
        <p:txBody>
          <a:bodyPr/>
          <a:lstStyle/>
          <a:p>
            <a:r>
              <a:rPr lang="en-US" dirty="0" smtClean="0"/>
              <a:t>A polynomial may have a </a:t>
            </a:r>
            <a:r>
              <a:rPr lang="en-US" i="1" dirty="0" smtClean="0"/>
              <a:t>double root</a:t>
            </a:r>
          </a:p>
          <a:p>
            <a:pPr lvl="1"/>
            <a:r>
              <a:rPr lang="en-US" dirty="0" smtClean="0"/>
              <a:t>For example,	</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t> has a double root at </a:t>
            </a:r>
            <a:r>
              <a:rPr lang="en-US" i="1" dirty="0" smtClean="0">
                <a:latin typeface="Times New Roman" panose="02020603050405020304" pitchFamily="18" charset="0"/>
              </a:rPr>
              <a:t>z</a:t>
            </a:r>
            <a:r>
              <a:rPr lang="en-US" dirty="0" smtClean="0">
                <a:latin typeface="Times New Roman" panose="02020603050405020304" pitchFamily="18" charset="0"/>
              </a:rPr>
              <a:t> = 0</a:t>
            </a:r>
          </a:p>
          <a:p>
            <a:pPr marL="457200" lvl="1" indent="0">
              <a:buNone/>
            </a:pPr>
            <a:r>
              <a:rPr lang="en-US" dirty="0" smtClean="0"/>
              <a:t>			</a:t>
            </a:r>
            <a:r>
              <a:rPr lang="en-US" i="1" dirty="0" smtClean="0">
                <a:latin typeface="Times New Roman" panose="02020603050405020304" pitchFamily="18" charset="0"/>
              </a:rPr>
              <a:t>z</a:t>
            </a:r>
            <a:r>
              <a:rPr lang="en-US" baseline="30000" dirty="0" smtClean="0">
                <a:latin typeface="Times New Roman" panose="02020603050405020304" pitchFamily="18" charset="0"/>
              </a:rPr>
              <a:t>4</a:t>
            </a:r>
            <a:r>
              <a:rPr lang="en-US" dirty="0" smtClean="0">
                <a:latin typeface="Times New Roman" panose="02020603050405020304" pitchFamily="18" charset="0"/>
              </a:rPr>
              <a:t> – 3</a:t>
            </a:r>
            <a:r>
              <a:rPr lang="en-US" i="1" dirty="0" smtClean="0">
                <a:latin typeface="Times New Roman" panose="02020603050405020304" pitchFamily="18" charset="0"/>
              </a:rPr>
              <a:t>z</a:t>
            </a:r>
            <a:r>
              <a:rPr lang="en-US" baseline="30000" dirty="0" smtClean="0">
                <a:latin typeface="Times New Roman" panose="02020603050405020304" pitchFamily="18" charset="0"/>
              </a:rPr>
              <a:t>3</a:t>
            </a:r>
            <a:r>
              <a:rPr lang="en-US" dirty="0" smtClean="0">
                <a:latin typeface="Times New Roman" panose="02020603050405020304" pitchFamily="18" charset="0"/>
              </a:rPr>
              <a:t> – 9</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+ 23</a:t>
            </a:r>
            <a:r>
              <a:rPr lang="en-US" i="1" dirty="0" smtClean="0">
                <a:latin typeface="Times New Roman" panose="02020603050405020304" pitchFamily="18" charset="0"/>
              </a:rPr>
              <a:t>z</a:t>
            </a:r>
            <a:r>
              <a:rPr lang="en-US" dirty="0" smtClean="0">
                <a:latin typeface="Times New Roman" panose="02020603050405020304" pitchFamily="18" charset="0"/>
              </a:rPr>
              <a:t> – 12</a:t>
            </a:r>
            <a:r>
              <a:rPr lang="en-US" dirty="0" smtClean="0"/>
              <a:t> has a double root at </a:t>
            </a:r>
            <a:r>
              <a:rPr lang="en-US" i="1" dirty="0" smtClean="0">
                <a:latin typeface="Times New Roman" panose="02020603050405020304" pitchFamily="18" charset="0"/>
              </a:rPr>
              <a:t>z</a:t>
            </a:r>
            <a:r>
              <a:rPr lang="en-US" dirty="0" smtClean="0">
                <a:latin typeface="Times New Roman" panose="02020603050405020304" pitchFamily="18" charset="0"/>
              </a:rPr>
              <a:t> = 1</a:t>
            </a:r>
            <a:endParaRPr lang="en-US" dirty="0" smtClean="0">
              <a:latin typeface="Times New Roman" panose="02020603050405020304" pitchFamily="18" charset="0"/>
            </a:endParaRPr>
          </a:p>
          <a:p>
            <a:pPr marL="0" indent="0">
              <a:buNone/>
            </a:pPr>
            <a:endParaRPr lang="en-US" dirty="0" smtClean="0"/>
          </a:p>
          <a:p>
            <a:r>
              <a:rPr lang="en-US" dirty="0" smtClean="0"/>
              <a:t>A polynomial </a:t>
            </a:r>
            <a:r>
              <a:rPr lang="en-US" i="1" dirty="0" smtClean="0">
                <a:latin typeface="Times New Roman" panose="02020603050405020304" pitchFamily="18" charset="0"/>
              </a:rPr>
              <a:t>p</a:t>
            </a:r>
            <a:r>
              <a:rPr lang="en-US" dirty="0" smtClean="0"/>
              <a:t> has a double root at </a:t>
            </a:r>
            <a:r>
              <a:rPr lang="en-US" i="1" dirty="0" smtClean="0">
                <a:latin typeface="Times New Roman" panose="02020603050405020304" pitchFamily="18" charset="0"/>
              </a:rPr>
              <a:t>z</a:t>
            </a:r>
            <a:r>
              <a:rPr lang="en-US" baseline="-25000" dirty="0" smtClean="0">
                <a:latin typeface="Times New Roman" panose="02020603050405020304" pitchFamily="18" charset="0"/>
              </a:rPr>
              <a:t>0</a:t>
            </a:r>
            <a:r>
              <a:rPr lang="en-US" dirty="0" smtClean="0"/>
              <a:t> if it can be written </a:t>
            </a:r>
            <a:endParaRPr lang="en-US" i="1" dirty="0"/>
          </a:p>
          <a:p>
            <a:pPr marL="0" indent="0" algn="ctr">
              <a:buNone/>
            </a:pPr>
            <a:r>
              <a:rPr lang="en-US" i="1" dirty="0" smtClean="0">
                <a:latin typeface="Times New Roman" panose="02020603050405020304" pitchFamily="18" charset="0"/>
              </a:rPr>
              <a:t>p</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Times New Roman" panose="02020603050405020304" pitchFamily="18" charset="0"/>
              </a:rPr>
              <a:t>z</a:t>
            </a:r>
            <a:r>
              <a:rPr lang="en-US" baseline="-25000" dirty="0" smtClean="0">
                <a:latin typeface="Times New Roman" panose="02020603050405020304" pitchFamily="18" charset="0"/>
              </a:rPr>
              <a:t>0</a:t>
            </a:r>
            <a:r>
              <a:rPr lang="en-US" dirty="0" smtClean="0">
                <a:latin typeface="Times New Roman" panose="02020603050405020304" pitchFamily="18" charset="0"/>
              </a:rPr>
              <a:t>)</a:t>
            </a:r>
            <a:r>
              <a:rPr lang="en-US" baseline="30000" dirty="0" smtClean="0">
                <a:latin typeface="Times New Roman" panose="02020603050405020304" pitchFamily="18" charset="0"/>
              </a:rPr>
              <a:t>2 </a:t>
            </a:r>
            <a:r>
              <a:rPr lang="en-US" i="1" dirty="0" smtClean="0">
                <a:latin typeface="Times New Roman" panose="02020603050405020304" pitchFamily="18" charset="0"/>
              </a:rPr>
              <a:t>q</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a:t>
            </a:r>
          </a:p>
          <a:p>
            <a:pPr marL="0" indent="0">
              <a:buNone/>
            </a:pPr>
            <a:r>
              <a:rPr lang="en-US" dirty="0" smtClean="0"/>
              <a:t>     where </a:t>
            </a:r>
            <a:r>
              <a:rPr lang="en-US" i="1" dirty="0" smtClean="0">
                <a:latin typeface="Times New Roman" panose="02020603050405020304" pitchFamily="18" charset="0"/>
              </a:rPr>
              <a:t>q</a:t>
            </a:r>
            <a:r>
              <a:rPr lang="en-US" dirty="0" smtClean="0"/>
              <a:t> is a polynomial of degree two less than the degree of </a:t>
            </a:r>
            <a:r>
              <a:rPr lang="en-US" i="1" dirty="0" smtClean="0">
                <a:latin typeface="Times New Roman" panose="02020603050405020304" pitchFamily="18" charset="0"/>
              </a:rPr>
              <a:t>p</a:t>
            </a:r>
          </a:p>
          <a:p>
            <a:pPr lvl="1"/>
            <a:r>
              <a:rPr lang="en-US" dirty="0"/>
              <a:t>For example</a:t>
            </a:r>
            <a:r>
              <a:rPr lang="en-US" dirty="0" smtClean="0"/>
              <a:t>,</a:t>
            </a:r>
            <a:r>
              <a:rPr lang="en-US" dirty="0"/>
              <a:t>	</a:t>
            </a:r>
            <a:r>
              <a:rPr lang="en-US" dirty="0" smtClean="0"/>
              <a:t>      </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a:t>
            </a:r>
            <a:r>
              <a:rPr lang="en-US" i="1" dirty="0" smtClean="0">
                <a:latin typeface="Times New Roman" panose="02020603050405020304" pitchFamily="18" charset="0"/>
              </a:rPr>
              <a:t>z</a:t>
            </a:r>
            <a:r>
              <a:rPr lang="en-US" dirty="0" smtClean="0">
                <a:latin typeface="Times New Roman" panose="02020603050405020304" pitchFamily="18" charset="0"/>
              </a:rPr>
              <a:t> – 0)</a:t>
            </a:r>
            <a:r>
              <a:rPr lang="en-US" baseline="30000" dirty="0" smtClean="0">
                <a:latin typeface="Times New Roman" panose="02020603050405020304" pitchFamily="18" charset="0"/>
              </a:rPr>
              <a:t>2</a:t>
            </a:r>
            <a:r>
              <a:rPr lang="en-CA" dirty="0" smtClean="0">
                <a:latin typeface="Times New Roman" panose="02020603050405020304" pitchFamily="18" charset="0"/>
              </a:rPr>
              <a:t>·1</a:t>
            </a:r>
            <a:endParaRPr lang="en-US" dirty="0">
              <a:latin typeface="Times New Roman" panose="02020603050405020304" pitchFamily="18" charset="0"/>
            </a:endParaRPr>
          </a:p>
          <a:p>
            <a:pPr marL="457200" lvl="1" indent="0">
              <a:buNone/>
            </a:pPr>
            <a:r>
              <a:rPr lang="en-US" i="1" dirty="0" smtClean="0">
                <a:latin typeface="Times New Roman" panose="02020603050405020304" pitchFamily="18" charset="0"/>
              </a:rPr>
              <a:t>    z</a:t>
            </a:r>
            <a:r>
              <a:rPr lang="en-US" baseline="30000" dirty="0" smtClean="0">
                <a:latin typeface="Times New Roman" panose="02020603050405020304" pitchFamily="18" charset="0"/>
              </a:rPr>
              <a:t>4</a:t>
            </a:r>
            <a:r>
              <a:rPr lang="en-US" dirty="0" smtClean="0">
                <a:latin typeface="Times New Roman" panose="02020603050405020304" pitchFamily="18" charset="0"/>
              </a:rPr>
              <a:t> </a:t>
            </a:r>
            <a:r>
              <a:rPr lang="en-US" dirty="0">
                <a:latin typeface="Times New Roman" panose="02020603050405020304" pitchFamily="18" charset="0"/>
              </a:rPr>
              <a:t>– 3</a:t>
            </a:r>
            <a:r>
              <a:rPr lang="en-US" i="1" dirty="0">
                <a:latin typeface="Times New Roman" panose="02020603050405020304" pitchFamily="18" charset="0"/>
              </a:rPr>
              <a:t>z</a:t>
            </a:r>
            <a:r>
              <a:rPr lang="en-US" baseline="30000" dirty="0">
                <a:latin typeface="Times New Roman" panose="02020603050405020304" pitchFamily="18" charset="0"/>
              </a:rPr>
              <a:t>3</a:t>
            </a:r>
            <a:r>
              <a:rPr lang="en-US" dirty="0">
                <a:latin typeface="Times New Roman" panose="02020603050405020304" pitchFamily="18" charset="0"/>
              </a:rPr>
              <a:t> – 9</a:t>
            </a:r>
            <a:r>
              <a:rPr lang="en-US" i="1" dirty="0">
                <a:latin typeface="Times New Roman" panose="02020603050405020304" pitchFamily="18" charset="0"/>
              </a:rPr>
              <a:t>z</a:t>
            </a:r>
            <a:r>
              <a:rPr lang="en-US" baseline="30000" dirty="0">
                <a:latin typeface="Times New Roman" panose="02020603050405020304" pitchFamily="18" charset="0"/>
              </a:rPr>
              <a:t>2</a:t>
            </a:r>
            <a:r>
              <a:rPr lang="en-US" dirty="0">
                <a:latin typeface="Times New Roman" panose="02020603050405020304" pitchFamily="18" charset="0"/>
              </a:rPr>
              <a:t> + 23</a:t>
            </a:r>
            <a:r>
              <a:rPr lang="en-US" i="1" dirty="0">
                <a:latin typeface="Times New Roman" panose="02020603050405020304" pitchFamily="18" charset="0"/>
              </a:rPr>
              <a:t>z</a:t>
            </a:r>
            <a:r>
              <a:rPr lang="en-US" dirty="0">
                <a:latin typeface="Times New Roman" panose="02020603050405020304" pitchFamily="18" charset="0"/>
              </a:rPr>
              <a:t> – </a:t>
            </a:r>
            <a:r>
              <a:rPr lang="en-US" dirty="0" smtClean="0">
                <a:latin typeface="Times New Roman" panose="02020603050405020304" pitchFamily="18" charset="0"/>
              </a:rPr>
              <a:t>12 = </a:t>
            </a:r>
            <a:r>
              <a:rPr lang="en-US" dirty="0">
                <a:latin typeface="Times New Roman" panose="02020603050405020304" pitchFamily="18" charset="0"/>
              </a:rPr>
              <a:t>(</a:t>
            </a:r>
            <a:r>
              <a:rPr lang="en-US" i="1" dirty="0">
                <a:latin typeface="Times New Roman" panose="02020603050405020304" pitchFamily="18" charset="0"/>
              </a:rPr>
              <a:t>z</a:t>
            </a:r>
            <a:r>
              <a:rPr lang="en-US" dirty="0">
                <a:latin typeface="Times New Roman" panose="02020603050405020304" pitchFamily="18" charset="0"/>
              </a:rPr>
              <a:t> – </a:t>
            </a:r>
            <a:r>
              <a:rPr lang="en-US" dirty="0" smtClean="0">
                <a:latin typeface="Times New Roman" panose="02020603050405020304" pitchFamily="18" charset="0"/>
              </a:rPr>
              <a:t>1)</a:t>
            </a:r>
            <a:r>
              <a:rPr lang="en-US" baseline="30000" dirty="0" smtClean="0">
                <a:latin typeface="Times New Roman" panose="02020603050405020304" pitchFamily="18" charset="0"/>
              </a:rPr>
              <a:t>2</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a:t>
            </a:r>
            <a:r>
              <a:rPr lang="en-US" i="1" dirty="0" smtClean="0">
                <a:latin typeface="Times New Roman" panose="02020603050405020304" pitchFamily="18" charset="0"/>
              </a:rPr>
              <a:t>z</a:t>
            </a:r>
            <a:r>
              <a:rPr lang="en-US" dirty="0" smtClean="0">
                <a:latin typeface="Times New Roman" panose="02020603050405020304" pitchFamily="18" charset="0"/>
              </a:rPr>
              <a:t> – 12)</a:t>
            </a: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a:p>
            <a:endParaRPr lang="en-US" dirty="0"/>
          </a:p>
        </p:txBody>
      </p:sp>
      <p:sp>
        <p:nvSpPr>
          <p:cNvPr id="2" name="Title 1"/>
          <p:cNvSpPr>
            <a:spLocks noGrp="1"/>
          </p:cNvSpPr>
          <p:nvPr>
            <p:ph type="title"/>
          </p:nvPr>
        </p:nvSpPr>
        <p:spPr/>
        <p:txBody>
          <a:bodyPr/>
          <a:lstStyle/>
          <a:p>
            <a:r>
              <a:rPr lang="en-US" dirty="0" smtClean="0"/>
              <a:t>A double root</a:t>
            </a:r>
            <a:endParaRPr lang="en-CA" i="1" dirty="0"/>
          </a:p>
        </p:txBody>
      </p:sp>
      <p:sp>
        <p:nvSpPr>
          <p:cNvPr id="9" name="Footer Placeholder 8"/>
          <p:cNvSpPr>
            <a:spLocks noGrp="1"/>
          </p:cNvSpPr>
          <p:nvPr>
            <p:ph type="ftr" sz="quarter" idx="11"/>
          </p:nvPr>
        </p:nvSpPr>
        <p:spPr/>
        <p:txBody>
          <a:bodyPr/>
          <a:lstStyle/>
          <a:p>
            <a:r>
              <a:rPr lang="en-CA" smtClean="0"/>
              <a:t>The fundamental theorem of algebra</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5</a:t>
            </a:fld>
            <a:endParaRPr lang="en-CA"/>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19080543"/>
      </p:ext>
    </p:extLst>
  </p:cSld>
  <p:clrMapOvr>
    <a:masterClrMapping/>
  </p:clrMapOvr>
  <mc:AlternateContent xmlns:mc="http://schemas.openxmlformats.org/markup-compatibility/2006">
    <mc:Choice xmlns:p14="http://schemas.microsoft.com/office/powerpoint/2010/main" Requires="p14">
      <p:transition spd="slow" p14:dur="2000" advTm="64789"/>
    </mc:Choice>
    <mc:Fallback>
      <p:transition spd="slow" advTm="64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A polynomial </a:t>
            </a:r>
            <a:r>
              <a:rPr lang="en-US" i="1" dirty="0">
                <a:latin typeface="Times New Roman" panose="02020603050405020304" pitchFamily="18" charset="0"/>
              </a:rPr>
              <a:t>p</a:t>
            </a:r>
            <a:r>
              <a:rPr lang="en-US" dirty="0"/>
              <a:t> has a </a:t>
            </a:r>
            <a:r>
              <a:rPr lang="en-US" dirty="0" smtClean="0"/>
              <a:t>root </a:t>
            </a:r>
            <a:r>
              <a:rPr lang="en-US" dirty="0"/>
              <a:t>at </a:t>
            </a:r>
            <a:r>
              <a:rPr lang="en-US" i="1" dirty="0">
                <a:latin typeface="Times New Roman" panose="02020603050405020304" pitchFamily="18" charset="0"/>
              </a:rPr>
              <a:t>z</a:t>
            </a:r>
            <a:r>
              <a:rPr lang="en-US" baseline="-25000" dirty="0">
                <a:latin typeface="Times New Roman" panose="02020603050405020304" pitchFamily="18" charset="0"/>
              </a:rPr>
              <a:t>0</a:t>
            </a:r>
            <a:r>
              <a:rPr lang="en-US" dirty="0"/>
              <a:t> </a:t>
            </a:r>
            <a:r>
              <a:rPr lang="en-US" dirty="0" smtClean="0"/>
              <a:t>of </a:t>
            </a:r>
            <a:r>
              <a:rPr lang="en-US" i="1" dirty="0" smtClean="0"/>
              <a:t>multiplicity m</a:t>
            </a:r>
            <a:r>
              <a:rPr lang="en-US" dirty="0" smtClean="0"/>
              <a:t> if </a:t>
            </a:r>
            <a:r>
              <a:rPr lang="en-US" dirty="0"/>
              <a:t>it can be written </a:t>
            </a:r>
            <a:endParaRPr lang="en-US" i="1" dirty="0"/>
          </a:p>
          <a:p>
            <a:pPr marL="0" indent="0" algn="ctr">
              <a:buNone/>
            </a:pPr>
            <a:r>
              <a:rPr lang="en-US" i="1" dirty="0">
                <a:latin typeface="Times New Roman" panose="02020603050405020304" pitchFamily="18" charset="0"/>
              </a:rPr>
              <a:t>p</a:t>
            </a:r>
            <a:r>
              <a:rPr lang="en-US" dirty="0">
                <a:latin typeface="Times New Roman" panose="02020603050405020304" pitchFamily="18" charset="0"/>
              </a:rPr>
              <a:t>(</a:t>
            </a:r>
            <a:r>
              <a:rPr lang="en-US" i="1" dirty="0">
                <a:latin typeface="Times New Roman" panose="02020603050405020304" pitchFamily="18" charset="0"/>
              </a:rPr>
              <a:t>z</a:t>
            </a:r>
            <a:r>
              <a:rPr lang="en-US" dirty="0">
                <a:latin typeface="Times New Roman" panose="02020603050405020304" pitchFamily="18" charset="0"/>
              </a:rPr>
              <a:t>) =</a:t>
            </a:r>
            <a:r>
              <a:rPr lang="en-US" dirty="0" smtClean="0">
                <a:latin typeface="Times New Roman" panose="02020603050405020304" pitchFamily="18" charset="0"/>
              </a:rPr>
              <a:t>(</a:t>
            </a:r>
            <a:r>
              <a:rPr lang="en-US" i="1" dirty="0">
                <a:latin typeface="Times New Roman" panose="02020603050405020304" pitchFamily="18" charset="0"/>
              </a:rPr>
              <a:t>z</a:t>
            </a:r>
            <a:r>
              <a:rPr lang="en-US" dirty="0">
                <a:latin typeface="Times New Roman" panose="02020603050405020304" pitchFamily="18" charset="0"/>
              </a:rPr>
              <a:t> – </a:t>
            </a:r>
            <a:r>
              <a:rPr lang="en-US" i="1" dirty="0" smtClean="0">
                <a:latin typeface="Times New Roman" panose="02020603050405020304" pitchFamily="18" charset="0"/>
              </a:rPr>
              <a:t>z</a:t>
            </a:r>
            <a:r>
              <a:rPr lang="en-US" baseline="-25000" dirty="0" smtClean="0">
                <a:latin typeface="Times New Roman" panose="02020603050405020304" pitchFamily="18" charset="0"/>
              </a:rPr>
              <a:t>0</a:t>
            </a:r>
            <a:r>
              <a:rPr lang="en-US" dirty="0" smtClean="0">
                <a:latin typeface="Times New Roman" panose="02020603050405020304" pitchFamily="18" charset="0"/>
              </a:rPr>
              <a:t>)</a:t>
            </a:r>
            <a:r>
              <a:rPr lang="en-US" i="1" baseline="30000" dirty="0" smtClean="0">
                <a:latin typeface="Times New Roman" panose="02020603050405020304" pitchFamily="18" charset="0"/>
              </a:rPr>
              <a:t>m</a:t>
            </a:r>
            <a:r>
              <a:rPr lang="en-US" dirty="0" smtClean="0">
                <a:latin typeface="Times New Roman" panose="02020603050405020304" pitchFamily="18" charset="0"/>
              </a:rPr>
              <a:t> </a:t>
            </a:r>
            <a:r>
              <a:rPr lang="en-US" i="1" dirty="0" smtClean="0">
                <a:latin typeface="Times New Roman" panose="02020603050405020304" pitchFamily="18" charset="0"/>
              </a:rPr>
              <a:t>q</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a:latin typeface="Times New Roman" panose="02020603050405020304" pitchFamily="18" charset="0"/>
              </a:rPr>
              <a:t>)</a:t>
            </a:r>
          </a:p>
          <a:p>
            <a:pPr marL="0" indent="0">
              <a:buNone/>
            </a:pPr>
            <a:r>
              <a:rPr lang="en-US" dirty="0"/>
              <a:t>     where </a:t>
            </a:r>
            <a:r>
              <a:rPr lang="en-US" i="1" dirty="0">
                <a:latin typeface="Times New Roman" panose="02020603050405020304" pitchFamily="18" charset="0"/>
              </a:rPr>
              <a:t>q</a:t>
            </a:r>
            <a:r>
              <a:rPr lang="en-US" dirty="0"/>
              <a:t> </a:t>
            </a:r>
            <a:r>
              <a:rPr lang="en-US" dirty="0" smtClean="0"/>
              <a:t>is a polynomial</a:t>
            </a:r>
          </a:p>
          <a:p>
            <a:pPr marL="857250" lvl="1" indent="-457200">
              <a:buFont typeface="+mj-lt"/>
              <a:buAutoNum type="arabicPeriod"/>
            </a:pPr>
            <a:r>
              <a:rPr lang="en-US" dirty="0" smtClean="0"/>
              <a:t>of </a:t>
            </a:r>
            <a:r>
              <a:rPr lang="en-US" dirty="0"/>
              <a:t>degree </a:t>
            </a:r>
            <a:r>
              <a:rPr lang="en-US" i="1" dirty="0" smtClean="0">
                <a:latin typeface="Times New Roman" panose="02020603050405020304" pitchFamily="18" charset="0"/>
              </a:rPr>
              <a:t>m</a:t>
            </a:r>
            <a:r>
              <a:rPr lang="en-US" dirty="0" smtClean="0"/>
              <a:t> </a:t>
            </a:r>
            <a:r>
              <a:rPr lang="en-US" dirty="0"/>
              <a:t>less than the degree of </a:t>
            </a:r>
            <a:r>
              <a:rPr lang="en-US" i="1" dirty="0" smtClean="0">
                <a:latin typeface="Times New Roman" panose="02020603050405020304" pitchFamily="18" charset="0"/>
              </a:rPr>
              <a:t>p</a:t>
            </a:r>
          </a:p>
          <a:p>
            <a:pPr marL="857250" lvl="1" indent="-457200">
              <a:buFont typeface="+mj-lt"/>
              <a:buAutoNum type="arabicPeriod"/>
            </a:pPr>
            <a:r>
              <a:rPr lang="en-US" dirty="0" smtClean="0"/>
              <a:t>where</a:t>
            </a:r>
            <a:r>
              <a:rPr lang="en-US" dirty="0" smtClean="0">
                <a:latin typeface="Times New Roman" panose="02020603050405020304" pitchFamily="18" charset="0"/>
              </a:rPr>
              <a:t> </a:t>
            </a:r>
            <a:r>
              <a:rPr lang="en-US" i="1" dirty="0" smtClean="0">
                <a:latin typeface="Times New Roman" panose="02020603050405020304" pitchFamily="18" charset="0"/>
              </a:rPr>
              <a:t>q</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baseline="-25000" dirty="0" smtClean="0">
                <a:latin typeface="Times New Roman" panose="02020603050405020304" pitchFamily="18" charset="0"/>
              </a:rPr>
              <a:t>0</a:t>
            </a:r>
            <a:r>
              <a:rPr lang="en-US" dirty="0" smtClean="0">
                <a:latin typeface="Times New Roman" panose="02020603050405020304" pitchFamily="18" charset="0"/>
              </a:rPr>
              <a:t>) </a:t>
            </a:r>
            <a:r>
              <a:rPr lang="en-CA" dirty="0" smtClean="0">
                <a:latin typeface="Times New Roman" panose="02020603050405020304" pitchFamily="18" charset="0"/>
              </a:rPr>
              <a:t>≠ 0</a:t>
            </a:r>
          </a:p>
          <a:p>
            <a:pPr marL="1257300" lvl="2" indent="-457200"/>
            <a:r>
              <a:rPr lang="en-CA" dirty="0" smtClean="0"/>
              <a:t>That is, </a:t>
            </a:r>
            <a:r>
              <a:rPr lang="en-CA" i="1" dirty="0" smtClean="0">
                <a:latin typeface="Times New Roman" panose="02020603050405020304" pitchFamily="18" charset="0"/>
              </a:rPr>
              <a:t>q</a:t>
            </a:r>
            <a:r>
              <a:rPr lang="en-CA" dirty="0" smtClean="0"/>
              <a:t> does not</a:t>
            </a:r>
            <a:r>
              <a:rPr lang="en-US" dirty="0" smtClean="0"/>
              <a:t> have a root at </a:t>
            </a:r>
            <a:r>
              <a:rPr lang="en-US" i="1" dirty="0" smtClean="0">
                <a:latin typeface="Times New Roman" panose="02020603050405020304" pitchFamily="18" charset="0"/>
              </a:rPr>
              <a:t>z</a:t>
            </a:r>
            <a:r>
              <a:rPr lang="en-US" baseline="-25000" dirty="0" smtClean="0">
                <a:latin typeface="Times New Roman" panose="02020603050405020304" pitchFamily="18" charset="0"/>
              </a:rPr>
              <a:t>0</a:t>
            </a:r>
          </a:p>
          <a:p>
            <a:pPr marL="400050" lvl="1" indent="0">
              <a:buNone/>
            </a:pPr>
            <a:endParaRPr lang="en-US" i="1" dirty="0">
              <a:latin typeface="Times New Roman" panose="02020603050405020304" pitchFamily="18" charset="0"/>
            </a:endParaRPr>
          </a:p>
        </p:txBody>
      </p:sp>
      <p:sp>
        <p:nvSpPr>
          <p:cNvPr id="2" name="Title 1"/>
          <p:cNvSpPr>
            <a:spLocks noGrp="1"/>
          </p:cNvSpPr>
          <p:nvPr>
            <p:ph type="title"/>
          </p:nvPr>
        </p:nvSpPr>
        <p:spPr/>
        <p:txBody>
          <a:bodyPr/>
          <a:lstStyle/>
          <a:p>
            <a:r>
              <a:rPr lang="en-US" dirty="0" smtClean="0"/>
              <a:t>A root of multiplicity </a:t>
            </a:r>
            <a:r>
              <a:rPr lang="en-US" i="1" dirty="0" smtClean="0">
                <a:latin typeface="Times New Roman" panose="02020603050405020304" pitchFamily="18" charset="0"/>
              </a:rPr>
              <a:t>m</a:t>
            </a:r>
            <a:endParaRPr lang="en-CA" i="1" dirty="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The fundamental theorem of algebra</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6</a:t>
            </a:fld>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83216906"/>
      </p:ext>
    </p:extLst>
  </p:cSld>
  <p:clrMapOvr>
    <a:masterClrMapping/>
  </p:clrMapOvr>
  <mc:AlternateContent xmlns:mc="http://schemas.openxmlformats.org/markup-compatibility/2006">
    <mc:Choice xmlns:p14="http://schemas.microsoft.com/office/powerpoint/2010/main" Requires="p14">
      <p:transition spd="slow" p14:dur="2000" advTm="37041"/>
    </mc:Choice>
    <mc:Fallback>
      <p:transition spd="slow" advTm="37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How do we determine the multiplicity of a root </a:t>
            </a:r>
            <a:r>
              <a:rPr lang="en-US" i="1" dirty="0" smtClean="0">
                <a:latin typeface="Times New Roman" panose="02020603050405020304" pitchFamily="18" charset="0"/>
              </a:rPr>
              <a:t>z</a:t>
            </a:r>
            <a:r>
              <a:rPr lang="en-US" baseline="-25000" dirty="0" smtClean="0">
                <a:latin typeface="Times New Roman" panose="02020603050405020304" pitchFamily="18" charset="0"/>
              </a:rPr>
              <a:t>0</a:t>
            </a:r>
            <a:r>
              <a:rPr lang="en-US" dirty="0" smtClean="0"/>
              <a:t>?</a:t>
            </a:r>
          </a:p>
          <a:p>
            <a:pPr lvl="1"/>
            <a:r>
              <a:rPr lang="en-US" dirty="0" smtClean="0"/>
              <a:t>Keep dividing the polynomial by </a:t>
            </a:r>
            <a:r>
              <a:rPr lang="en-US" i="1" dirty="0" smtClean="0"/>
              <a:t>z</a:t>
            </a:r>
            <a:r>
              <a:rPr lang="en-US" dirty="0" smtClean="0"/>
              <a:t> – </a:t>
            </a:r>
            <a:r>
              <a:rPr lang="en-US" i="1" dirty="0" smtClean="0"/>
              <a:t>z</a:t>
            </a:r>
            <a:r>
              <a:rPr lang="en-US" baseline="-25000" dirty="0" smtClean="0"/>
              <a:t>0</a:t>
            </a:r>
            <a:r>
              <a:rPr lang="en-US" dirty="0" smtClean="0"/>
              <a:t> until the remainder is non-zero</a:t>
            </a:r>
          </a:p>
          <a:p>
            <a:pPr lvl="1"/>
            <a:r>
              <a:rPr lang="en-US" dirty="0" smtClean="0"/>
              <a:t>Recall that if the remainder after dividing a polynomial </a:t>
            </a:r>
            <a:r>
              <a:rPr lang="en-US" i="1" dirty="0" smtClean="0"/>
              <a:t>p</a:t>
            </a:r>
            <a:r>
              <a:rPr lang="en-US" dirty="0" smtClean="0"/>
              <a:t> by</a:t>
            </a:r>
            <a:br>
              <a:rPr lang="en-US" dirty="0" smtClean="0"/>
            </a:br>
            <a:r>
              <a:rPr lang="en-US" i="1" dirty="0" smtClean="0">
                <a:latin typeface="Times New Roman" panose="02020603050405020304" pitchFamily="18" charset="0"/>
              </a:rPr>
              <a:t>z</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smtClean="0">
                <a:latin typeface="Times New Roman" panose="02020603050405020304" pitchFamily="18" charset="0"/>
              </a:rPr>
              <a:t>z</a:t>
            </a:r>
            <a:r>
              <a:rPr lang="en-US" baseline="-25000" dirty="0" smtClean="0">
                <a:latin typeface="Times New Roman" panose="02020603050405020304" pitchFamily="18" charset="0"/>
              </a:rPr>
              <a:t>0</a:t>
            </a:r>
            <a:r>
              <a:rPr lang="en-US" dirty="0" smtClean="0"/>
              <a:t> is </a:t>
            </a:r>
            <a:r>
              <a:rPr lang="en-US" i="1" dirty="0" smtClean="0">
                <a:latin typeface="Times New Roman" panose="02020603050405020304" pitchFamily="18" charset="0"/>
              </a:rPr>
              <a:t>r</a:t>
            </a:r>
            <a:r>
              <a:rPr lang="en-US" dirty="0" smtClean="0"/>
              <a:t>, then </a:t>
            </a:r>
            <a:r>
              <a:rPr lang="en-US" i="1" dirty="0" smtClean="0">
                <a:latin typeface="Times New Roman" panose="02020603050405020304" pitchFamily="18" charset="0"/>
              </a:rPr>
              <a:t>p</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baseline="-25000" dirty="0" smtClean="0">
                <a:latin typeface="Times New Roman" panose="02020603050405020304" pitchFamily="18" charset="0"/>
              </a:rPr>
              <a:t>0</a:t>
            </a:r>
            <a:r>
              <a:rPr lang="en-US" dirty="0" smtClean="0">
                <a:latin typeface="Times New Roman" panose="02020603050405020304" pitchFamily="18" charset="0"/>
              </a:rPr>
              <a:t>) = </a:t>
            </a:r>
            <a:r>
              <a:rPr lang="en-US" i="1" dirty="0" smtClean="0">
                <a:latin typeface="Times New Roman" panose="02020603050405020304" pitchFamily="18" charset="0"/>
              </a:rPr>
              <a:t>r</a:t>
            </a:r>
            <a:endParaRPr lang="en-US" dirty="0">
              <a:latin typeface="Times New Roman" panose="02020603050405020304" pitchFamily="18" charset="0"/>
            </a:endParaRPr>
          </a:p>
          <a:p>
            <a:pPr lvl="2"/>
            <a:r>
              <a:rPr lang="en-US" dirty="0" smtClean="0"/>
              <a:t>Thus, if the remainder is </a:t>
            </a:r>
            <a:r>
              <a:rPr lang="en-US" dirty="0" smtClean="0">
                <a:latin typeface="Times New Roman" panose="02020603050405020304" pitchFamily="18" charset="0"/>
              </a:rPr>
              <a:t>0</a:t>
            </a:r>
            <a:r>
              <a:rPr lang="en-US" dirty="0" smtClean="0"/>
              <a:t>, </a:t>
            </a:r>
            <a:r>
              <a:rPr lang="en-US" i="1" dirty="0">
                <a:latin typeface="Times New Roman" panose="02020603050405020304" pitchFamily="18" charset="0"/>
              </a:rPr>
              <a:t>p</a:t>
            </a:r>
            <a:r>
              <a:rPr lang="en-US" dirty="0">
                <a:latin typeface="Times New Roman" panose="02020603050405020304" pitchFamily="18" charset="0"/>
              </a:rPr>
              <a:t>(</a:t>
            </a:r>
            <a:r>
              <a:rPr lang="en-US" i="1" dirty="0">
                <a:latin typeface="Times New Roman" panose="02020603050405020304" pitchFamily="18" charset="0"/>
              </a:rPr>
              <a:t>z</a:t>
            </a:r>
            <a:r>
              <a:rPr lang="en-US" baseline="-25000" dirty="0">
                <a:latin typeface="Times New Roman" panose="02020603050405020304" pitchFamily="18" charset="0"/>
              </a:rPr>
              <a:t>0</a:t>
            </a:r>
            <a:r>
              <a:rPr lang="en-US" dirty="0">
                <a:latin typeface="Times New Roman" panose="02020603050405020304" pitchFamily="18" charset="0"/>
              </a:rPr>
              <a:t>) = </a:t>
            </a:r>
            <a:r>
              <a:rPr lang="en-US" dirty="0" smtClean="0">
                <a:latin typeface="Times New Roman" panose="02020603050405020304" pitchFamily="18" charset="0"/>
              </a:rPr>
              <a:t>0</a:t>
            </a:r>
            <a:endParaRPr lang="en-US" dirty="0"/>
          </a:p>
        </p:txBody>
      </p:sp>
      <p:sp>
        <p:nvSpPr>
          <p:cNvPr id="2" name="Title 1"/>
          <p:cNvSpPr>
            <a:spLocks noGrp="1"/>
          </p:cNvSpPr>
          <p:nvPr>
            <p:ph type="title"/>
          </p:nvPr>
        </p:nvSpPr>
        <p:spPr/>
        <p:txBody>
          <a:bodyPr/>
          <a:lstStyle/>
          <a:p>
            <a:r>
              <a:rPr lang="en-US" dirty="0" smtClean="0"/>
              <a:t>Using polynomial division</a:t>
            </a:r>
            <a:endParaRPr lang="en-CA" i="1" dirty="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The fundamental theorem of algebra</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7</a:t>
            </a:fld>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13221276"/>
      </p:ext>
    </p:extLst>
  </p:cSld>
  <p:clrMapOvr>
    <a:masterClrMapping/>
  </p:clrMapOvr>
  <mc:AlternateContent xmlns:mc="http://schemas.openxmlformats.org/markup-compatibility/2006">
    <mc:Choice xmlns:p14="http://schemas.microsoft.com/office/powerpoint/2010/main" Requires="p14">
      <p:transition spd="slow" p14:dur="2000" advTm="37742"/>
    </mc:Choice>
    <mc:Fallback>
      <p:transition spd="slow" advTm="3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Example:</a:t>
            </a:r>
          </a:p>
          <a:p>
            <a:pPr lvl="1"/>
            <a:r>
              <a:rPr lang="en-US" dirty="0" smtClean="0"/>
              <a:t>Consider the polynomial </a:t>
            </a:r>
          </a:p>
          <a:p>
            <a:pPr lvl="1"/>
            <a:endParaRPr lang="en-US" dirty="0"/>
          </a:p>
          <a:p>
            <a:pPr lvl="1"/>
            <a:endParaRPr lang="en-US" dirty="0" smtClean="0"/>
          </a:p>
          <a:p>
            <a:pPr lvl="1"/>
            <a:r>
              <a:rPr lang="en-US" dirty="0" smtClean="0"/>
              <a:t>We will find the multiplicity of a root (if any) at:</a:t>
            </a:r>
          </a:p>
          <a:p>
            <a:pPr lvl="2"/>
            <a:r>
              <a:rPr lang="en-US" i="1" dirty="0" smtClean="0">
                <a:latin typeface="Times New Roman" panose="02020603050405020304" pitchFamily="18" charset="0"/>
              </a:rPr>
              <a:t>z</a:t>
            </a:r>
            <a:r>
              <a:rPr lang="en-US" dirty="0" smtClean="0">
                <a:latin typeface="Times New Roman" panose="02020603050405020304" pitchFamily="18" charset="0"/>
              </a:rPr>
              <a:t> = 3</a:t>
            </a:r>
          </a:p>
          <a:p>
            <a:pPr lvl="2"/>
            <a:r>
              <a:rPr lang="en-US" i="1" dirty="0">
                <a:latin typeface="Times New Roman" panose="02020603050405020304" pitchFamily="18" charset="0"/>
              </a:rPr>
              <a:t>z</a:t>
            </a:r>
            <a:r>
              <a:rPr lang="en-US" dirty="0">
                <a:latin typeface="Times New Roman" panose="02020603050405020304" pitchFamily="18" charset="0"/>
              </a:rPr>
              <a:t> = </a:t>
            </a:r>
            <a:r>
              <a:rPr lang="en-US" dirty="0" smtClean="0">
                <a:latin typeface="Times New Roman" panose="02020603050405020304" pitchFamily="18" charset="0"/>
              </a:rPr>
              <a:t>2</a:t>
            </a:r>
            <a:endParaRPr lang="en-US" i="1" dirty="0">
              <a:latin typeface="Times New Roman" panose="02020603050405020304" pitchFamily="18" charset="0"/>
            </a:endParaRPr>
          </a:p>
          <a:p>
            <a:pPr lvl="2"/>
            <a:r>
              <a:rPr lang="en-US" i="1" dirty="0">
                <a:latin typeface="Times New Roman" panose="02020603050405020304" pitchFamily="18" charset="0"/>
              </a:rPr>
              <a:t>z</a:t>
            </a:r>
            <a:r>
              <a:rPr lang="en-US" dirty="0">
                <a:latin typeface="Times New Roman" panose="02020603050405020304" pitchFamily="18" charset="0"/>
              </a:rPr>
              <a:t> = </a:t>
            </a:r>
            <a:r>
              <a:rPr lang="en-US" dirty="0" smtClean="0">
                <a:latin typeface="Times New Roman" panose="02020603050405020304" pitchFamily="18" charset="0"/>
              </a:rPr>
              <a:t>1</a:t>
            </a:r>
            <a:endParaRPr lang="en-US" i="1" dirty="0">
              <a:latin typeface="Times New Roman" panose="02020603050405020304" pitchFamily="18" charset="0"/>
            </a:endParaRPr>
          </a:p>
        </p:txBody>
      </p:sp>
      <p:sp>
        <p:nvSpPr>
          <p:cNvPr id="2" name="Title 1"/>
          <p:cNvSpPr>
            <a:spLocks noGrp="1"/>
          </p:cNvSpPr>
          <p:nvPr>
            <p:ph type="title"/>
          </p:nvPr>
        </p:nvSpPr>
        <p:spPr/>
        <p:txBody>
          <a:bodyPr/>
          <a:lstStyle/>
          <a:p>
            <a:r>
              <a:rPr lang="en-US" dirty="0"/>
              <a:t>Using polynomial division</a:t>
            </a:r>
            <a:endParaRPr lang="en-CA" i="1" dirty="0"/>
          </a:p>
        </p:txBody>
      </p:sp>
      <p:sp>
        <p:nvSpPr>
          <p:cNvPr id="9" name="Footer Placeholder 8"/>
          <p:cNvSpPr>
            <a:spLocks noGrp="1"/>
          </p:cNvSpPr>
          <p:nvPr>
            <p:ph type="ftr" sz="quarter" idx="11"/>
          </p:nvPr>
        </p:nvSpPr>
        <p:spPr/>
        <p:txBody>
          <a:bodyPr/>
          <a:lstStyle/>
          <a:p>
            <a:r>
              <a:rPr lang="en-CA" smtClean="0"/>
              <a:t>The fundamental theorem of algebra</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2546655428"/>
              </p:ext>
            </p:extLst>
          </p:nvPr>
        </p:nvGraphicFramePr>
        <p:xfrm>
          <a:off x="3276600" y="2441575"/>
          <a:ext cx="3267075" cy="377825"/>
        </p:xfrm>
        <a:graphic>
          <a:graphicData uri="http://schemas.openxmlformats.org/presentationml/2006/ole">
            <mc:AlternateContent xmlns:mc="http://schemas.openxmlformats.org/markup-compatibility/2006">
              <mc:Choice xmlns:v="urn:schemas-microsoft-com:vml" Requires="v">
                <p:oleObj spid="_x0000_s101385" name="Equation" r:id="rId6" imgW="3263760" imgH="380880" progId="Equation.DSMT4">
                  <p:embed/>
                </p:oleObj>
              </mc:Choice>
              <mc:Fallback>
                <p:oleObj name="Equation" r:id="rId6" imgW="3263760" imgH="380880" progId="Equation.DSMT4">
                  <p:embed/>
                  <p:pic>
                    <p:nvPicPr>
                      <p:cNvPr id="0" name=""/>
                      <p:cNvPicPr>
                        <a:picLocks noChangeAspect="1" noChangeArrowheads="1"/>
                      </p:cNvPicPr>
                      <p:nvPr/>
                    </p:nvPicPr>
                    <p:blipFill>
                      <a:blip r:embed="rId7"/>
                      <a:srcRect/>
                      <a:stretch>
                        <a:fillRect/>
                      </a:stretch>
                    </p:blipFill>
                    <p:spPr bwMode="auto">
                      <a:xfrm>
                        <a:off x="3276600" y="2441575"/>
                        <a:ext cx="32670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09308150"/>
      </p:ext>
    </p:extLst>
  </p:cSld>
  <p:clrMapOvr>
    <a:masterClrMapping/>
  </p:clrMapOvr>
  <mc:AlternateContent xmlns:mc="http://schemas.openxmlformats.org/markup-compatibility/2006">
    <mc:Choice xmlns:p14="http://schemas.microsoft.com/office/powerpoint/2010/main" Requires="p14">
      <p:transition spd="slow" p14:dur="2000" advTm="15490"/>
    </mc:Choice>
    <mc:Fallback>
      <p:transition spd="slow" advTm="1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Example:</a:t>
            </a:r>
          </a:p>
          <a:p>
            <a:pPr lvl="1"/>
            <a:r>
              <a:rPr lang="en-US" dirty="0" smtClean="0"/>
              <a:t>Checking at </a:t>
            </a:r>
            <a:r>
              <a:rPr lang="en-US" i="1" dirty="0" smtClean="0">
                <a:latin typeface="Times New Roman" panose="02020603050405020304" pitchFamily="18" charset="0"/>
              </a:rPr>
              <a:t>z </a:t>
            </a:r>
            <a:r>
              <a:rPr lang="en-US" dirty="0" smtClean="0">
                <a:latin typeface="Times New Roman" panose="02020603050405020304" pitchFamily="18" charset="0"/>
              </a:rPr>
              <a:t>= 3</a:t>
            </a:r>
            <a:endParaRPr lang="en-US" dirty="0" smtClean="0"/>
          </a:p>
          <a:p>
            <a:pPr marL="457200" lvl="1" indent="0">
              <a:buNone/>
            </a:pPr>
            <a:r>
              <a:rPr lang="en-US" i="1" dirty="0" smtClean="0">
                <a:latin typeface="Times New Roman" panose="02020603050405020304" pitchFamily="18" charset="0"/>
              </a:rPr>
              <a:t/>
            </a:r>
            <a:br>
              <a:rPr lang="en-US" i="1" dirty="0" smtClean="0">
                <a:latin typeface="Times New Roman" panose="02020603050405020304" pitchFamily="18" charset="0"/>
              </a:rPr>
            </a:br>
            <a:r>
              <a:rPr lang="en-US" i="1" dirty="0" smtClean="0">
                <a:latin typeface="Times New Roman" panose="02020603050405020304" pitchFamily="18" charset="0"/>
              </a:rPr>
              <a:t/>
            </a:r>
            <a:br>
              <a:rPr lang="en-US" i="1" dirty="0" smtClean="0">
                <a:latin typeface="Times New Roman" panose="02020603050405020304" pitchFamily="18" charset="0"/>
              </a:rPr>
            </a:br>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endParaRPr lang="en-US" i="1" dirty="0">
              <a:latin typeface="Times New Roman" panose="02020603050405020304" pitchFamily="18" charset="0"/>
            </a:endParaRPr>
          </a:p>
          <a:p>
            <a:endParaRPr lang="en-US" i="1" dirty="0" smtClean="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r>
              <a:rPr lang="en-US" dirty="0" smtClean="0">
                <a:latin typeface="Times New Roman" panose="02020603050405020304" pitchFamily="18" charset="0"/>
              </a:rPr>
              <a:t>The polynomial does not have a root at </a:t>
            </a:r>
            <a:r>
              <a:rPr lang="en-US" i="1" dirty="0" smtClean="0">
                <a:latin typeface="Times New Roman" panose="02020603050405020304" pitchFamily="18" charset="0"/>
              </a:rPr>
              <a:t>z</a:t>
            </a:r>
            <a:r>
              <a:rPr lang="en-US" dirty="0" smtClean="0">
                <a:latin typeface="Times New Roman" panose="02020603050405020304" pitchFamily="18" charset="0"/>
              </a:rPr>
              <a:t> = 3</a:t>
            </a:r>
            <a:r>
              <a:rPr lang="en-US" dirty="0" smtClean="0">
                <a:latin typeface="Times New Roman" panose="02020603050405020304" pitchFamily="18" charset="0"/>
              </a:rPr>
              <a:t>, and at 3, the</a:t>
            </a:r>
            <a:br>
              <a:rPr lang="en-US" dirty="0" smtClean="0">
                <a:latin typeface="Times New Roman" panose="02020603050405020304" pitchFamily="18" charset="0"/>
              </a:rPr>
            </a:br>
            <a:r>
              <a:rPr lang="en-US" dirty="0" smtClean="0">
                <a:latin typeface="Times New Roman" panose="02020603050405020304" pitchFamily="18" charset="0"/>
              </a:rPr>
              <a:t>polynomial evaluates to 12</a:t>
            </a:r>
            <a:endParaRPr lang="en-US" dirty="0" smtClean="0">
              <a:latin typeface="Times New Roman" panose="02020603050405020304" pitchFamily="18" charset="0"/>
            </a:endParaRPr>
          </a:p>
        </p:txBody>
      </p:sp>
      <p:sp>
        <p:nvSpPr>
          <p:cNvPr id="2" name="Title 1"/>
          <p:cNvSpPr>
            <a:spLocks noGrp="1"/>
          </p:cNvSpPr>
          <p:nvPr>
            <p:ph type="title"/>
          </p:nvPr>
        </p:nvSpPr>
        <p:spPr/>
        <p:txBody>
          <a:bodyPr/>
          <a:lstStyle/>
          <a:p>
            <a:r>
              <a:rPr lang="en-US" dirty="0"/>
              <a:t>Using polynomial division</a:t>
            </a:r>
            <a:endParaRPr lang="en-CA" i="1" dirty="0"/>
          </a:p>
        </p:txBody>
      </p:sp>
      <p:sp>
        <p:nvSpPr>
          <p:cNvPr id="9" name="Footer Placeholder 8"/>
          <p:cNvSpPr>
            <a:spLocks noGrp="1"/>
          </p:cNvSpPr>
          <p:nvPr>
            <p:ph type="ftr" sz="quarter" idx="11"/>
          </p:nvPr>
        </p:nvSpPr>
        <p:spPr/>
        <p:txBody>
          <a:bodyPr/>
          <a:lstStyle/>
          <a:p>
            <a:r>
              <a:rPr lang="en-CA" smtClean="0"/>
              <a:t>The fundamental theorem of algebra</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196188128"/>
              </p:ext>
            </p:extLst>
          </p:nvPr>
        </p:nvGraphicFramePr>
        <p:xfrm>
          <a:off x="3664951" y="1985963"/>
          <a:ext cx="3101975" cy="3867150"/>
        </p:xfrm>
        <a:graphic>
          <a:graphicData uri="http://schemas.openxmlformats.org/presentationml/2006/ole">
            <mc:AlternateContent xmlns:mc="http://schemas.openxmlformats.org/markup-compatibility/2006">
              <mc:Choice xmlns:v="urn:schemas-microsoft-com:vml" Requires="v">
                <p:oleObj spid="_x0000_s86070" name="Equation" r:id="rId6" imgW="3098520" imgH="3886200" progId="Equation.DSMT4">
                  <p:embed/>
                </p:oleObj>
              </mc:Choice>
              <mc:Fallback>
                <p:oleObj name="Equation" r:id="rId6" imgW="3098520" imgH="3886200" progId="Equation.DSMT4">
                  <p:embed/>
                  <p:pic>
                    <p:nvPicPr>
                      <p:cNvPr id="0" name="Object 16"/>
                      <p:cNvPicPr>
                        <a:picLocks noChangeAspect="1" noChangeArrowheads="1"/>
                      </p:cNvPicPr>
                      <p:nvPr/>
                    </p:nvPicPr>
                    <p:blipFill>
                      <a:blip r:embed="rId7"/>
                      <a:srcRect/>
                      <a:stretch>
                        <a:fillRect/>
                      </a:stretch>
                    </p:blipFill>
                    <p:spPr bwMode="auto">
                      <a:xfrm>
                        <a:off x="3664951" y="1985963"/>
                        <a:ext cx="310197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Straight Connector 6"/>
          <p:cNvCxnSpPr/>
          <p:nvPr/>
        </p:nvCxnSpPr>
        <p:spPr>
          <a:xfrm>
            <a:off x="4145973" y="3068782"/>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91546" y="4724400"/>
            <a:ext cx="125903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978236" y="5486400"/>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97137" y="3896591"/>
            <a:ext cx="914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61436164"/>
      </p:ext>
    </p:extLst>
  </p:cSld>
  <p:clrMapOvr>
    <a:masterClrMapping/>
  </p:clrMapOvr>
  <mc:AlternateContent xmlns:mc="http://schemas.openxmlformats.org/markup-compatibility/2006">
    <mc:Choice xmlns:p14="http://schemas.microsoft.com/office/powerpoint/2010/main" Requires="p14">
      <p:transition spd="slow" p14:dur="2000" advTm="28429"/>
    </mc:Choice>
    <mc:Fallback>
      <p:transition spd="slow" advTm="28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9|22.8|10|15.3|9.4"/>
</p:tagLst>
</file>

<file path=ppt/tags/tag10.xml><?xml version="1.0" encoding="utf-8"?>
<p:tagLst xmlns:a="http://schemas.openxmlformats.org/drawingml/2006/main" xmlns:r="http://schemas.openxmlformats.org/officeDocument/2006/relationships" xmlns:p="http://schemas.openxmlformats.org/presentationml/2006/main">
  <p:tag name="TIMING" val="|12.8|7"/>
</p:tagLst>
</file>

<file path=ppt/tags/tag11.xml><?xml version="1.0" encoding="utf-8"?>
<p:tagLst xmlns:a="http://schemas.openxmlformats.org/drawingml/2006/main" xmlns:r="http://schemas.openxmlformats.org/officeDocument/2006/relationships" xmlns:p="http://schemas.openxmlformats.org/presentationml/2006/main">
  <p:tag name="TIMING" val="|3.3|5.4"/>
</p:tagLst>
</file>

<file path=ppt/tags/tag12.xml><?xml version="1.0" encoding="utf-8"?>
<p:tagLst xmlns:a="http://schemas.openxmlformats.org/drawingml/2006/main" xmlns:r="http://schemas.openxmlformats.org/officeDocument/2006/relationships" xmlns:p="http://schemas.openxmlformats.org/presentationml/2006/main">
  <p:tag name="TIMING" val="|9.3|3.9"/>
</p:tagLst>
</file>

<file path=ppt/tags/tag13.xml><?xml version="1.0" encoding="utf-8"?>
<p:tagLst xmlns:a="http://schemas.openxmlformats.org/drawingml/2006/main" xmlns:r="http://schemas.openxmlformats.org/officeDocument/2006/relationships" xmlns:p="http://schemas.openxmlformats.org/presentationml/2006/main">
  <p:tag name="TIMING" val="|17"/>
</p:tagLst>
</file>

<file path=ppt/tags/tag14.xml><?xml version="1.0" encoding="utf-8"?>
<p:tagLst xmlns:a="http://schemas.openxmlformats.org/drawingml/2006/main" xmlns:r="http://schemas.openxmlformats.org/officeDocument/2006/relationships" xmlns:p="http://schemas.openxmlformats.org/presentationml/2006/main">
  <p:tag name="TIMING" val="|5.6|21.1"/>
</p:tagLst>
</file>

<file path=ppt/tags/tag15.xml><?xml version="1.0" encoding="utf-8"?>
<p:tagLst xmlns:a="http://schemas.openxmlformats.org/drawingml/2006/main" xmlns:r="http://schemas.openxmlformats.org/officeDocument/2006/relationships" xmlns:p="http://schemas.openxmlformats.org/presentationml/2006/main">
  <p:tag name="TIMING" val="|5.2|1.4|0.7|0.9|7.6|7.9|6|15.6"/>
</p:tagLst>
</file>

<file path=ppt/tags/tag16.xml><?xml version="1.0" encoding="utf-8"?>
<p:tagLst xmlns:a="http://schemas.openxmlformats.org/drawingml/2006/main" xmlns:r="http://schemas.openxmlformats.org/officeDocument/2006/relationships" xmlns:p="http://schemas.openxmlformats.org/presentationml/2006/main">
  <p:tag name="TIMING" val="|3.9|8.9"/>
</p:tagLst>
</file>

<file path=ppt/tags/tag17.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16.7|17.9|27.4|17.6"/>
</p:tagLst>
</file>

<file path=ppt/tags/tag3.xml><?xml version="1.0" encoding="utf-8"?>
<p:tagLst xmlns:a="http://schemas.openxmlformats.org/drawingml/2006/main" xmlns:r="http://schemas.openxmlformats.org/officeDocument/2006/relationships" xmlns:p="http://schemas.openxmlformats.org/presentationml/2006/main">
  <p:tag name="TIMING" val="|6.5|5.8|6.2|17.1|9.7"/>
</p:tagLst>
</file>

<file path=ppt/tags/tag4.xml><?xml version="1.0" encoding="utf-8"?>
<p:tagLst xmlns:a="http://schemas.openxmlformats.org/drawingml/2006/main" xmlns:r="http://schemas.openxmlformats.org/officeDocument/2006/relationships" xmlns:p="http://schemas.openxmlformats.org/presentationml/2006/main">
  <p:tag name="TIMING" val="|19.2|6.7|5.3"/>
</p:tagLst>
</file>

<file path=ppt/tags/tag5.xml><?xml version="1.0" encoding="utf-8"?>
<p:tagLst xmlns:a="http://schemas.openxmlformats.org/drawingml/2006/main" xmlns:r="http://schemas.openxmlformats.org/officeDocument/2006/relationships" xmlns:p="http://schemas.openxmlformats.org/presentationml/2006/main">
  <p:tag name="TIMING" val="|6.8|8.2|13.2"/>
</p:tagLst>
</file>

<file path=ppt/tags/tag6.xml><?xml version="1.0" encoding="utf-8"?>
<p:tagLst xmlns:a="http://schemas.openxmlformats.org/drawingml/2006/main" xmlns:r="http://schemas.openxmlformats.org/officeDocument/2006/relationships" xmlns:p="http://schemas.openxmlformats.org/presentationml/2006/main">
  <p:tag name="TIMING" val="|6.6"/>
</p:tagLst>
</file>

<file path=ppt/tags/tag7.xml><?xml version="1.0" encoding="utf-8"?>
<p:tagLst xmlns:a="http://schemas.openxmlformats.org/drawingml/2006/main" xmlns:r="http://schemas.openxmlformats.org/officeDocument/2006/relationships" xmlns:p="http://schemas.openxmlformats.org/presentationml/2006/main">
  <p:tag name="TIMING" val="|4.1|12.5"/>
</p:tagLst>
</file>

<file path=ppt/tags/tag8.xml><?xml version="1.0" encoding="utf-8"?>
<p:tagLst xmlns:a="http://schemas.openxmlformats.org/drawingml/2006/main" xmlns:r="http://schemas.openxmlformats.org/officeDocument/2006/relationships" xmlns:p="http://schemas.openxmlformats.org/presentationml/2006/main">
  <p:tag name="TIMING" val="|4.3|7.3"/>
</p:tagLst>
</file>

<file path=ppt/tags/tag9.xml><?xml version="1.0" encoding="utf-8"?>
<p:tagLst xmlns:a="http://schemas.openxmlformats.org/drawingml/2006/main" xmlns:r="http://schemas.openxmlformats.org/officeDocument/2006/relationships" xmlns:p="http://schemas.openxmlformats.org/presentationml/2006/main">
  <p:tag name="TIMING" val="|8.6|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14445</TotalTime>
  <Words>1026</Words>
  <Application>Microsoft Office PowerPoint</Application>
  <PresentationFormat>On-screen Show (4:3)</PresentationFormat>
  <Paragraphs>254</Paragraphs>
  <Slides>25</Slides>
  <Notes>0</Notes>
  <HiddenSlides>0</HiddenSlides>
  <MMClips>25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MathType 6.0 Equation</vt:lpstr>
      <vt:lpstr>1.6.11 The fundamental theorem of algebra</vt:lpstr>
      <vt:lpstr>Introduction</vt:lpstr>
      <vt:lpstr>Review</vt:lpstr>
      <vt:lpstr>Condition for the root of a polynomial</vt:lpstr>
      <vt:lpstr>A double root</vt:lpstr>
      <vt:lpstr>A root of multiplicity m</vt:lpstr>
      <vt:lpstr>Using polynomial division</vt:lpstr>
      <vt:lpstr>Using polynomial division</vt:lpstr>
      <vt:lpstr>Using polynomial division</vt:lpstr>
      <vt:lpstr>Using polynomial division</vt:lpstr>
      <vt:lpstr>Using polynomial division</vt:lpstr>
      <vt:lpstr>Using polynomial division</vt:lpstr>
      <vt:lpstr>Using polynomial division</vt:lpstr>
      <vt:lpstr>Using polynomial division</vt:lpstr>
      <vt:lpstr>Using polynomial division</vt:lpstr>
      <vt:lpstr>Derivative test for multiplicity</vt:lpstr>
      <vt:lpstr>Derivative test for multiplicity</vt:lpstr>
      <vt:lpstr>Fundamental theorem of algebra</vt:lpstr>
      <vt:lpstr>Fundamental theorem of algebra</vt:lpstr>
      <vt:lpstr>Examples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328</cp:revision>
  <dcterms:created xsi:type="dcterms:W3CDTF">2020-04-30T19:27:29Z</dcterms:created>
  <dcterms:modified xsi:type="dcterms:W3CDTF">2020-05-15T00:45:49Z</dcterms:modified>
</cp:coreProperties>
</file>